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3" r:id="rId2"/>
    <p:sldId id="358" r:id="rId3"/>
    <p:sldId id="359" r:id="rId4"/>
    <p:sldId id="360" r:id="rId5"/>
    <p:sldId id="362" r:id="rId6"/>
    <p:sldId id="361" r:id="rId7"/>
    <p:sldId id="363" r:id="rId8"/>
    <p:sldId id="364" r:id="rId9"/>
    <p:sldId id="365" r:id="rId10"/>
    <p:sldId id="366" r:id="rId11"/>
    <p:sldId id="367" r:id="rId12"/>
    <p:sldId id="368" r:id="rId13"/>
    <p:sldId id="369" r:id="rId14"/>
    <p:sldId id="370" r:id="rId15"/>
    <p:sldId id="371" r:id="rId16"/>
    <p:sldId id="372" r:id="rId17"/>
    <p:sldId id="373" r:id="rId18"/>
    <p:sldId id="376" r:id="rId19"/>
    <p:sldId id="375" r:id="rId20"/>
    <p:sldId id="374" r:id="rId21"/>
    <p:sldId id="377" r:id="rId22"/>
    <p:sldId id="331" r:id="rId23"/>
    <p:sldId id="332" r:id="rId24"/>
    <p:sldId id="333" r:id="rId25"/>
    <p:sldId id="334" r:id="rId26"/>
    <p:sldId id="340" r:id="rId27"/>
    <p:sldId id="342" r:id="rId28"/>
    <p:sldId id="343" r:id="rId29"/>
    <p:sldId id="344" r:id="rId30"/>
    <p:sldId id="352" r:id="rId31"/>
    <p:sldId id="317" r:id="rId32"/>
    <p:sldId id="318" r:id="rId33"/>
    <p:sldId id="319" r:id="rId34"/>
    <p:sldId id="349" r:id="rId35"/>
    <p:sldId id="350" r:id="rId36"/>
    <p:sldId id="351" r:id="rId37"/>
    <p:sldId id="378" r:id="rId38"/>
    <p:sldId id="316" r:id="rId39"/>
    <p:sldId id="379" r:id="rId40"/>
    <p:sldId id="380" r:id="rId41"/>
    <p:sldId id="38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3341"/>
    <a:srgbClr val="331D2A"/>
    <a:srgbClr val="A80000"/>
    <a:srgbClr val="969DA8"/>
    <a:srgbClr val="666633"/>
    <a:srgbClr val="336600"/>
    <a:srgbClr val="7D212C"/>
    <a:srgbClr val="B08600"/>
    <a:srgbClr val="6777A5"/>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1064"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0A178E-D541-498D-9E9C-549AB7F2FC45}" type="datetimeFigureOut">
              <a:rPr lang="en-AU" smtClean="0"/>
              <a:t>31/7/17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7647FD1-5EFC-4B84-8194-B69FFF29EADA}" type="slidenum">
              <a:rPr lang="en-AU" smtClean="0"/>
              <a:t>‹#›</a:t>
            </a:fld>
            <a:endParaRPr lang="en-AU"/>
          </a:p>
        </p:txBody>
      </p:sp>
    </p:spTree>
    <p:extLst>
      <p:ext uri="{BB962C8B-B14F-4D97-AF65-F5344CB8AC3E}">
        <p14:creationId xmlns:p14="http://schemas.microsoft.com/office/powerpoint/2010/main" val="396229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0A178E-D541-498D-9E9C-549AB7F2FC45}" type="datetimeFigureOut">
              <a:rPr lang="en-AU" smtClean="0"/>
              <a:t>31/7/17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7647FD1-5EFC-4B84-8194-B69FFF29EADA}" type="slidenum">
              <a:rPr lang="en-AU" smtClean="0"/>
              <a:t>‹#›</a:t>
            </a:fld>
            <a:endParaRPr lang="en-AU"/>
          </a:p>
        </p:txBody>
      </p:sp>
    </p:spTree>
    <p:extLst>
      <p:ext uri="{BB962C8B-B14F-4D97-AF65-F5344CB8AC3E}">
        <p14:creationId xmlns:p14="http://schemas.microsoft.com/office/powerpoint/2010/main" val="324455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0A178E-D541-498D-9E9C-549AB7F2FC45}" type="datetimeFigureOut">
              <a:rPr lang="en-AU" smtClean="0"/>
              <a:t>31/7/17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7647FD1-5EFC-4B84-8194-B69FFF29EADA}" type="slidenum">
              <a:rPr lang="en-AU" smtClean="0"/>
              <a:t>‹#›</a:t>
            </a:fld>
            <a:endParaRPr lang="en-AU"/>
          </a:p>
        </p:txBody>
      </p:sp>
    </p:spTree>
    <p:extLst>
      <p:ext uri="{BB962C8B-B14F-4D97-AF65-F5344CB8AC3E}">
        <p14:creationId xmlns:p14="http://schemas.microsoft.com/office/powerpoint/2010/main" val="226049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0A178E-D541-498D-9E9C-549AB7F2FC45}" type="datetimeFigureOut">
              <a:rPr lang="en-AU" smtClean="0"/>
              <a:t>31/7/17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7647FD1-5EFC-4B84-8194-B69FFF29EADA}" type="slidenum">
              <a:rPr lang="en-AU" smtClean="0"/>
              <a:t>‹#›</a:t>
            </a:fld>
            <a:endParaRPr lang="en-AU"/>
          </a:p>
        </p:txBody>
      </p:sp>
    </p:spTree>
    <p:extLst>
      <p:ext uri="{BB962C8B-B14F-4D97-AF65-F5344CB8AC3E}">
        <p14:creationId xmlns:p14="http://schemas.microsoft.com/office/powerpoint/2010/main" val="1784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0A178E-D541-498D-9E9C-549AB7F2FC45}" type="datetimeFigureOut">
              <a:rPr lang="en-AU" smtClean="0"/>
              <a:t>31/7/17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7647FD1-5EFC-4B84-8194-B69FFF29EADA}" type="slidenum">
              <a:rPr lang="en-AU" smtClean="0"/>
              <a:t>‹#›</a:t>
            </a:fld>
            <a:endParaRPr lang="en-AU"/>
          </a:p>
        </p:txBody>
      </p:sp>
    </p:spTree>
    <p:extLst>
      <p:ext uri="{BB962C8B-B14F-4D97-AF65-F5344CB8AC3E}">
        <p14:creationId xmlns:p14="http://schemas.microsoft.com/office/powerpoint/2010/main" val="413515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0A178E-D541-498D-9E9C-549AB7F2FC45}" type="datetimeFigureOut">
              <a:rPr lang="en-AU" smtClean="0"/>
              <a:t>31/7/17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7647FD1-5EFC-4B84-8194-B69FFF29EADA}" type="slidenum">
              <a:rPr lang="en-AU" smtClean="0"/>
              <a:t>‹#›</a:t>
            </a:fld>
            <a:endParaRPr lang="en-AU"/>
          </a:p>
        </p:txBody>
      </p:sp>
    </p:spTree>
    <p:extLst>
      <p:ext uri="{BB962C8B-B14F-4D97-AF65-F5344CB8AC3E}">
        <p14:creationId xmlns:p14="http://schemas.microsoft.com/office/powerpoint/2010/main" val="367169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0A178E-D541-498D-9E9C-549AB7F2FC45}" type="datetimeFigureOut">
              <a:rPr lang="en-AU" smtClean="0"/>
              <a:t>31/7/17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7647FD1-5EFC-4B84-8194-B69FFF29EADA}" type="slidenum">
              <a:rPr lang="en-AU" smtClean="0"/>
              <a:t>‹#›</a:t>
            </a:fld>
            <a:endParaRPr lang="en-AU"/>
          </a:p>
        </p:txBody>
      </p:sp>
    </p:spTree>
    <p:extLst>
      <p:ext uri="{BB962C8B-B14F-4D97-AF65-F5344CB8AC3E}">
        <p14:creationId xmlns:p14="http://schemas.microsoft.com/office/powerpoint/2010/main" val="408460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0A178E-D541-498D-9E9C-549AB7F2FC45}" type="datetimeFigureOut">
              <a:rPr lang="en-AU" smtClean="0"/>
              <a:t>31/7/17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7647FD1-5EFC-4B84-8194-B69FFF29EADA}" type="slidenum">
              <a:rPr lang="en-AU" smtClean="0"/>
              <a:t>‹#›</a:t>
            </a:fld>
            <a:endParaRPr lang="en-AU"/>
          </a:p>
        </p:txBody>
      </p:sp>
    </p:spTree>
    <p:extLst>
      <p:ext uri="{BB962C8B-B14F-4D97-AF65-F5344CB8AC3E}">
        <p14:creationId xmlns:p14="http://schemas.microsoft.com/office/powerpoint/2010/main" val="5297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A178E-D541-498D-9E9C-549AB7F2FC45}" type="datetimeFigureOut">
              <a:rPr lang="en-AU" smtClean="0"/>
              <a:t>31/7/17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7647FD1-5EFC-4B84-8194-B69FFF29EADA}" type="slidenum">
              <a:rPr lang="en-AU" smtClean="0"/>
              <a:t>‹#›</a:t>
            </a:fld>
            <a:endParaRPr lang="en-AU"/>
          </a:p>
        </p:txBody>
      </p:sp>
    </p:spTree>
    <p:extLst>
      <p:ext uri="{BB962C8B-B14F-4D97-AF65-F5344CB8AC3E}">
        <p14:creationId xmlns:p14="http://schemas.microsoft.com/office/powerpoint/2010/main" val="402002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0A178E-D541-498D-9E9C-549AB7F2FC45}" type="datetimeFigureOut">
              <a:rPr lang="en-AU" smtClean="0"/>
              <a:t>31/7/17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7647FD1-5EFC-4B84-8194-B69FFF29EADA}" type="slidenum">
              <a:rPr lang="en-AU" smtClean="0"/>
              <a:t>‹#›</a:t>
            </a:fld>
            <a:endParaRPr lang="en-AU"/>
          </a:p>
        </p:txBody>
      </p:sp>
    </p:spTree>
    <p:extLst>
      <p:ext uri="{BB962C8B-B14F-4D97-AF65-F5344CB8AC3E}">
        <p14:creationId xmlns:p14="http://schemas.microsoft.com/office/powerpoint/2010/main" val="165748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0A178E-D541-498D-9E9C-549AB7F2FC45}" type="datetimeFigureOut">
              <a:rPr lang="en-AU" smtClean="0"/>
              <a:t>31/7/17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7647FD1-5EFC-4B84-8194-B69FFF29EADA}" type="slidenum">
              <a:rPr lang="en-AU" smtClean="0"/>
              <a:t>‹#›</a:t>
            </a:fld>
            <a:endParaRPr lang="en-AU"/>
          </a:p>
        </p:txBody>
      </p:sp>
    </p:spTree>
    <p:extLst>
      <p:ext uri="{BB962C8B-B14F-4D97-AF65-F5344CB8AC3E}">
        <p14:creationId xmlns:p14="http://schemas.microsoft.com/office/powerpoint/2010/main" val="16730111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A178E-D541-498D-9E9C-549AB7F2FC45}" type="datetimeFigureOut">
              <a:rPr lang="en-AU" smtClean="0"/>
              <a:t>31/7/17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47FD1-5EFC-4B84-8194-B69FFF29EADA}" type="slidenum">
              <a:rPr lang="en-AU" smtClean="0"/>
              <a:t>‹#›</a:t>
            </a:fld>
            <a:endParaRPr lang="en-AU"/>
          </a:p>
        </p:txBody>
      </p:sp>
    </p:spTree>
    <p:extLst>
      <p:ext uri="{BB962C8B-B14F-4D97-AF65-F5344CB8AC3E}">
        <p14:creationId xmlns:p14="http://schemas.microsoft.com/office/powerpoint/2010/main" val="4004035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kerembeyit.deviantart.com/" TargetMode="Externa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kerembeyit.deviantart.com/" TargetMode="Externa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kerembeyit.deviantart.com/" TargetMode="Externa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kerembeyit.deviantart.com/" TargetMode="Externa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Dangerous pet</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5923280" cy="3811588"/>
          </a:xfrm>
        </p:spPr>
        <p:txBody>
          <a:bodyPr>
            <a:normAutofit/>
          </a:bodyPr>
          <a:lstStyle/>
          <a:p>
            <a:r>
              <a:rPr lang="en-AU" sz="2000" b="1" dirty="0"/>
              <a:t>Story starter!</a:t>
            </a:r>
          </a:p>
          <a:p>
            <a:r>
              <a:rPr lang="en-AU" sz="2000" dirty="0"/>
              <a:t>The King had known that the gift he presented to his children on their 5th birthday was dangerous. He was prepared to take the risk of letting them own a pet dragon, however. One day, the twins would rule the kingdom together, and they would need all the help they could get. No-one could deny that a dragon was a powerful ally!</a:t>
            </a:r>
          </a:p>
          <a:p>
            <a:r>
              <a:rPr lang="en-AU" sz="2000" dirty="0"/>
              <a:t>Before that day, though, the children had much work to do. They had to train their dragon!</a:t>
            </a:r>
          </a:p>
        </p:txBody>
      </p:sp>
      <p:sp>
        <p:nvSpPr>
          <p:cNvPr id="6" name="Rectangle 5"/>
          <p:cNvSpPr/>
          <p:nvPr/>
        </p:nvSpPr>
        <p:spPr>
          <a:xfrm>
            <a:off x="254000" y="4158179"/>
            <a:ext cx="5923280" cy="2308324"/>
          </a:xfrm>
          <a:prstGeom prst="rect">
            <a:avLst/>
          </a:prstGeom>
        </p:spPr>
        <p:txBody>
          <a:bodyPr wrap="square">
            <a:spAutoFit/>
          </a:bodyPr>
          <a:lstStyle/>
          <a:p>
            <a:r>
              <a:rPr lang="en-AU" b="1" dirty="0"/>
              <a:t>Question time!</a:t>
            </a:r>
          </a:p>
          <a:p>
            <a:r>
              <a:rPr lang="en-AU" dirty="0"/>
              <a:t>Why has the King given his children a dragon?</a:t>
            </a:r>
          </a:p>
          <a:p>
            <a:r>
              <a:rPr lang="en-AU" dirty="0"/>
              <a:t>Do you think it’s a wise decision?</a:t>
            </a:r>
          </a:p>
          <a:p>
            <a:r>
              <a:rPr lang="en-AU" dirty="0"/>
              <a:t>What do you think the children will try and train their dragon to do?</a:t>
            </a:r>
          </a:p>
          <a:p>
            <a:r>
              <a:rPr lang="en-AU" dirty="0"/>
              <a:t>Can you think of any strategies that the children might use to train their dragon?</a:t>
            </a:r>
          </a:p>
          <a:p>
            <a:endParaRPr lang="en-AU" dirty="0"/>
          </a:p>
        </p:txBody>
      </p:sp>
      <p:sp>
        <p:nvSpPr>
          <p:cNvPr id="8" name="TextBox 7"/>
          <p:cNvSpPr txBox="1"/>
          <p:nvPr/>
        </p:nvSpPr>
        <p:spPr>
          <a:xfrm>
            <a:off x="9712960" y="103479"/>
            <a:ext cx="2651760" cy="553998"/>
          </a:xfrm>
          <a:prstGeom prst="rect">
            <a:avLst/>
          </a:prstGeom>
          <a:noFill/>
        </p:spPr>
        <p:txBody>
          <a:bodyPr wrap="square" rtlCol="0">
            <a:spAutoFit/>
          </a:bodyPr>
          <a:lstStyle/>
          <a:p>
            <a:r>
              <a:rPr lang="en-AU" sz="1000" dirty="0"/>
              <a:t>Photo courtesy of Karen Alsop, www.storyart.com.au </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pic>
        <p:nvPicPr>
          <p:cNvPr id="5" name="Picture 4"/>
          <p:cNvPicPr>
            <a:picLocks noChangeAspect="1"/>
          </p:cNvPicPr>
          <p:nvPr/>
        </p:nvPicPr>
        <p:blipFill>
          <a:blip r:embed="rId2"/>
          <a:stretch>
            <a:fillRect/>
          </a:stretch>
        </p:blipFill>
        <p:spPr>
          <a:xfrm>
            <a:off x="6189980" y="670678"/>
            <a:ext cx="5562600" cy="3657600"/>
          </a:xfrm>
          <a:prstGeom prst="rect">
            <a:avLst/>
          </a:prstGeom>
        </p:spPr>
      </p:pic>
      <p:sp>
        <p:nvSpPr>
          <p:cNvPr id="3" name="Rectangle 2"/>
          <p:cNvSpPr/>
          <p:nvPr/>
        </p:nvSpPr>
        <p:spPr>
          <a:xfrm>
            <a:off x="6177280" y="4435178"/>
            <a:ext cx="6096000" cy="2031325"/>
          </a:xfrm>
          <a:prstGeom prst="rect">
            <a:avLst/>
          </a:prstGeom>
        </p:spPr>
        <p:txBody>
          <a:bodyPr>
            <a:spAutoFit/>
          </a:bodyPr>
          <a:lstStyle/>
          <a:p>
            <a:r>
              <a:rPr lang="en-AU" dirty="0"/>
              <a:t>Where do the children live?</a:t>
            </a:r>
          </a:p>
          <a:p>
            <a:r>
              <a:rPr lang="en-AU" dirty="0"/>
              <a:t>Can you think of a good name for their kingdom?</a:t>
            </a:r>
          </a:p>
          <a:p>
            <a:r>
              <a:rPr lang="en-AU" dirty="0"/>
              <a:t>Why do you think the children will need ‘all the help they can get’ when they come to rule?</a:t>
            </a:r>
          </a:p>
          <a:p>
            <a:r>
              <a:rPr lang="en-AU" dirty="0"/>
              <a:t>Can you think of names for the children?</a:t>
            </a:r>
          </a:p>
          <a:p>
            <a:r>
              <a:rPr lang="en-AU" dirty="0"/>
              <a:t>What is the boy feeding the dragon?</a:t>
            </a:r>
          </a:p>
          <a:p>
            <a:r>
              <a:rPr lang="en-AU" dirty="0"/>
              <a:t>What do you think the girl is carrying?</a:t>
            </a:r>
          </a:p>
        </p:txBody>
      </p:sp>
      <p:cxnSp>
        <p:nvCxnSpPr>
          <p:cNvPr id="9" name="Straight Connector 8"/>
          <p:cNvCxnSpPr/>
          <p:nvPr/>
        </p:nvCxnSpPr>
        <p:spPr>
          <a:xfrm flipV="1">
            <a:off x="254000" y="3982720"/>
            <a:ext cx="5740400" cy="203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347748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8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About to hatch</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6144260" cy="3811588"/>
          </a:xfrm>
        </p:spPr>
        <p:txBody>
          <a:bodyPr>
            <a:noAutofit/>
          </a:bodyPr>
          <a:lstStyle/>
          <a:p>
            <a:r>
              <a:rPr lang="en-AU" sz="2800" b="1" dirty="0"/>
              <a:t>Story starter!</a:t>
            </a:r>
          </a:p>
          <a:p>
            <a:r>
              <a:rPr lang="en-AU" sz="2000" dirty="0"/>
              <a:t>This was their favourite time of day to fly.</a:t>
            </a:r>
          </a:p>
          <a:p>
            <a:r>
              <a:rPr lang="en-AU" sz="2000" dirty="0"/>
              <a:t>As the glowing, crimson sun dipped down below the vast horizon, retreating to allow night to take its place, the dragons took flight.</a:t>
            </a:r>
          </a:p>
          <a:p>
            <a:r>
              <a:rPr lang="en-AU" sz="2000" dirty="0"/>
              <a:t>The sky looked beautiful: wisps of pillow-like clouds seemed to part in front of them as they flexed their powerful wings. Like sails from ancient ships, the wings beat in the dying embers of the sun’s fire, embracing what little warmth remained. Thousands of tiny scales that covered the beasts’ bodies glistened like rubies in the dazzling light.</a:t>
            </a:r>
          </a:p>
          <a:p>
            <a:r>
              <a:rPr lang="en-AU" sz="2000" dirty="0"/>
              <a:t>As they reached full speed, leaving the world far beneath them, they almost grinned as they thought about where they were going. There would be others like them there. It would be </a:t>
            </a:r>
            <a:r>
              <a:rPr lang="en-AU" sz="2000" dirty="0" smtClean="0"/>
              <a:t>paradise…</a:t>
            </a:r>
            <a:endParaRPr lang="en-AU" sz="2000" dirty="0"/>
          </a:p>
        </p:txBody>
      </p:sp>
      <p:sp>
        <p:nvSpPr>
          <p:cNvPr id="8" name="TextBox 7"/>
          <p:cNvSpPr txBox="1"/>
          <p:nvPr/>
        </p:nvSpPr>
        <p:spPr>
          <a:xfrm>
            <a:off x="9712960" y="103479"/>
            <a:ext cx="2651760" cy="400110"/>
          </a:xfrm>
          <a:prstGeom prst="rect">
            <a:avLst/>
          </a:prstGeom>
          <a:noFill/>
        </p:spPr>
        <p:txBody>
          <a:bodyPr wrap="square" rtlCol="0">
            <a:spAutoFit/>
          </a:bodyPr>
          <a:lstStyle/>
          <a:p>
            <a:r>
              <a:rPr lang="en-AU" sz="1000" dirty="0"/>
              <a:t>Photo courtesy of </a:t>
            </a:r>
            <a:r>
              <a:rPr lang="en-AU" sz="1000" dirty="0" err="1"/>
              <a:t>Kerem</a:t>
            </a:r>
            <a:r>
              <a:rPr lang="en-AU" sz="1000" dirty="0"/>
              <a:t> </a:t>
            </a:r>
            <a:r>
              <a:rPr lang="en-AU" sz="1000" dirty="0" err="1"/>
              <a:t>Beyit</a:t>
            </a:r>
            <a:r>
              <a:rPr lang="en-AU" sz="1000" dirty="0"/>
              <a:t> </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cxnSp>
        <p:nvCxnSpPr>
          <p:cNvPr id="9" name="Straight Connector 8"/>
          <p:cNvCxnSpPr/>
          <p:nvPr/>
        </p:nvCxnSpPr>
        <p:spPr>
          <a:xfrm>
            <a:off x="302260" y="6374731"/>
            <a:ext cx="6096000" cy="101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701790" y="4216519"/>
            <a:ext cx="5354320" cy="1846659"/>
          </a:xfrm>
          <a:prstGeom prst="rect">
            <a:avLst/>
          </a:prstGeom>
          <a:noFill/>
        </p:spPr>
        <p:txBody>
          <a:bodyPr wrap="square" rtlCol="0">
            <a:spAutoFit/>
          </a:bodyPr>
          <a:lstStyle/>
          <a:p>
            <a:r>
              <a:rPr lang="en-AU" sz="2400" b="1" dirty="0"/>
              <a:t>Perfect picture!</a:t>
            </a:r>
          </a:p>
          <a:p>
            <a:r>
              <a:rPr lang="en-AU" sz="2400" dirty="0"/>
              <a:t>Can you draw what you think a dragon’s home might look like? Think carefully about what dragons are fond of.</a:t>
            </a:r>
          </a:p>
          <a:p>
            <a:endParaRPr lang="en-AU" dirty="0"/>
          </a:p>
        </p:txBody>
      </p:sp>
      <p:pic>
        <p:nvPicPr>
          <p:cNvPr id="5" name="Picture 4"/>
          <p:cNvPicPr>
            <a:picLocks noChangeAspect="1"/>
          </p:cNvPicPr>
          <p:nvPr/>
        </p:nvPicPr>
        <p:blipFill>
          <a:blip r:embed="rId2"/>
          <a:stretch>
            <a:fillRect/>
          </a:stretch>
        </p:blipFill>
        <p:spPr>
          <a:xfrm>
            <a:off x="6398260" y="647586"/>
            <a:ext cx="5657850" cy="2705100"/>
          </a:xfrm>
          <a:prstGeom prst="rect">
            <a:avLst/>
          </a:prstGeom>
        </p:spPr>
      </p:pic>
    </p:spTree>
    <p:extLst>
      <p:ext uri="{BB962C8B-B14F-4D97-AF65-F5344CB8AC3E}">
        <p14:creationId xmlns:p14="http://schemas.microsoft.com/office/powerpoint/2010/main" val="6095989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8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About to hatch</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6144260" cy="3811588"/>
          </a:xfrm>
        </p:spPr>
        <p:txBody>
          <a:bodyPr>
            <a:noAutofit/>
          </a:bodyPr>
          <a:lstStyle/>
          <a:p>
            <a:r>
              <a:rPr lang="en-AU" sz="2800" b="1" dirty="0"/>
              <a:t>Story starter!</a:t>
            </a:r>
          </a:p>
          <a:p>
            <a:r>
              <a:rPr lang="en-AU" dirty="0"/>
              <a:t>This was their favourite time of day to fly.</a:t>
            </a:r>
          </a:p>
          <a:p>
            <a:r>
              <a:rPr lang="en-AU" dirty="0"/>
              <a:t>As the glowing, crimson sun dipped down below the vast horizon, retreating to allow night to take its place, the dragons took flight.</a:t>
            </a:r>
          </a:p>
          <a:p>
            <a:r>
              <a:rPr lang="en-AU" dirty="0"/>
              <a:t>The sky looked beautiful: wisps of pillow-like clouds seemed to part in front of them as they flexed their powerful wings. Like sails from ancient ships, the wings beat in the dying embers of the sun’s fire, embracing what little warmth remained. Thousands of tiny scales that covered the beasts’ bodies glistened like rubies in the dazzling light.</a:t>
            </a:r>
          </a:p>
          <a:p>
            <a:r>
              <a:rPr lang="en-AU" dirty="0"/>
              <a:t>As they reached full speed, leaving the world far beneath them, they almost grinned as they thought about where they were going. There would be others like them there. It would be </a:t>
            </a:r>
            <a:r>
              <a:rPr lang="en-AU" dirty="0" smtClean="0"/>
              <a:t>paradise…</a:t>
            </a:r>
            <a:endParaRPr lang="en-AU" dirty="0"/>
          </a:p>
        </p:txBody>
      </p:sp>
      <p:sp>
        <p:nvSpPr>
          <p:cNvPr id="8" name="TextBox 7"/>
          <p:cNvSpPr txBox="1"/>
          <p:nvPr/>
        </p:nvSpPr>
        <p:spPr>
          <a:xfrm>
            <a:off x="9712960" y="103479"/>
            <a:ext cx="2651760" cy="400110"/>
          </a:xfrm>
          <a:prstGeom prst="rect">
            <a:avLst/>
          </a:prstGeom>
          <a:noFill/>
        </p:spPr>
        <p:txBody>
          <a:bodyPr wrap="square" rtlCol="0">
            <a:spAutoFit/>
          </a:bodyPr>
          <a:lstStyle/>
          <a:p>
            <a:r>
              <a:rPr lang="en-AU" sz="1000" dirty="0"/>
              <a:t>Photo courtesy of </a:t>
            </a:r>
            <a:r>
              <a:rPr lang="en-AU" sz="1000" dirty="0" err="1"/>
              <a:t>Kerem</a:t>
            </a:r>
            <a:r>
              <a:rPr lang="en-AU" sz="1000" dirty="0"/>
              <a:t> </a:t>
            </a:r>
            <a:r>
              <a:rPr lang="en-AU" sz="1000" dirty="0" err="1"/>
              <a:t>Beyit</a:t>
            </a:r>
            <a:r>
              <a:rPr lang="en-AU" sz="1000" dirty="0"/>
              <a:t> </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cxnSp>
        <p:nvCxnSpPr>
          <p:cNvPr id="9" name="Straight Connector 8"/>
          <p:cNvCxnSpPr/>
          <p:nvPr/>
        </p:nvCxnSpPr>
        <p:spPr>
          <a:xfrm>
            <a:off x="170180" y="4261570"/>
            <a:ext cx="6096000" cy="101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550025" y="3577189"/>
            <a:ext cx="5354320" cy="3231654"/>
          </a:xfrm>
          <a:prstGeom prst="rect">
            <a:avLst/>
          </a:prstGeom>
          <a:noFill/>
        </p:spPr>
        <p:txBody>
          <a:bodyPr wrap="square" rtlCol="0">
            <a:spAutoFit/>
          </a:bodyPr>
          <a:lstStyle/>
          <a:p>
            <a:r>
              <a:rPr lang="en-AU" sz="2400" b="1" dirty="0"/>
              <a:t>Sentence challenge!</a:t>
            </a:r>
          </a:p>
          <a:p>
            <a:r>
              <a:rPr lang="en-AU" dirty="0"/>
              <a:t>A simile is a way of describing something by comparing it to something else, often using the word "like" or "as."</a:t>
            </a:r>
          </a:p>
          <a:p>
            <a:r>
              <a:rPr lang="en-AU" dirty="0"/>
              <a:t>Can you identify all of the similes in my writing?</a:t>
            </a:r>
          </a:p>
          <a:p>
            <a:r>
              <a:rPr lang="en-AU" dirty="0"/>
              <a:t>Can you think of your own similes to use in your writing?</a:t>
            </a:r>
          </a:p>
          <a:p>
            <a:r>
              <a:rPr lang="en-AU" dirty="0" smtClean="0"/>
              <a:t>In your writing tomorrow </a:t>
            </a:r>
            <a:r>
              <a:rPr lang="en-AU" dirty="0"/>
              <a:t>experiment using </a:t>
            </a:r>
            <a:r>
              <a:rPr lang="en-AU" dirty="0" smtClean="0"/>
              <a:t>similes, </a:t>
            </a:r>
            <a:r>
              <a:rPr lang="en-AU" dirty="0"/>
              <a:t>or even personification to make your writing really exciting to </a:t>
            </a:r>
            <a:r>
              <a:rPr lang="en-AU" dirty="0" smtClean="0"/>
              <a:t>read.</a:t>
            </a:r>
            <a:endParaRPr lang="en-AU" dirty="0"/>
          </a:p>
          <a:p>
            <a:endParaRPr lang="en-AU" dirty="0"/>
          </a:p>
        </p:txBody>
      </p:sp>
      <p:pic>
        <p:nvPicPr>
          <p:cNvPr id="5" name="Picture 4"/>
          <p:cNvPicPr>
            <a:picLocks noChangeAspect="1"/>
          </p:cNvPicPr>
          <p:nvPr/>
        </p:nvPicPr>
        <p:blipFill>
          <a:blip r:embed="rId2"/>
          <a:stretch>
            <a:fillRect/>
          </a:stretch>
        </p:blipFill>
        <p:spPr>
          <a:xfrm>
            <a:off x="6398260" y="647586"/>
            <a:ext cx="5657850" cy="2705100"/>
          </a:xfrm>
          <a:prstGeom prst="rect">
            <a:avLst/>
          </a:prstGeom>
        </p:spPr>
      </p:pic>
      <p:sp>
        <p:nvSpPr>
          <p:cNvPr id="3" name="Rectangle 2"/>
          <p:cNvSpPr/>
          <p:nvPr/>
        </p:nvSpPr>
        <p:spPr>
          <a:xfrm>
            <a:off x="241300" y="4502443"/>
            <a:ext cx="6096000" cy="1938992"/>
          </a:xfrm>
          <a:prstGeom prst="rect">
            <a:avLst/>
          </a:prstGeom>
        </p:spPr>
        <p:txBody>
          <a:bodyPr>
            <a:spAutoFit/>
          </a:bodyPr>
          <a:lstStyle/>
          <a:p>
            <a:r>
              <a:rPr lang="en-AU" sz="2400" b="1" dirty="0"/>
              <a:t>Sick sentences!</a:t>
            </a:r>
          </a:p>
          <a:p>
            <a:r>
              <a:rPr lang="en-AU" sz="2400" dirty="0"/>
              <a:t>These sentences are ‘sick’ and need help to get better. Can you help? Could you add an adverb?</a:t>
            </a:r>
          </a:p>
          <a:p>
            <a:r>
              <a:rPr lang="en-AU" sz="2400" dirty="0"/>
              <a:t>The dragon flew through the sky. The sun was shining in the sky. There were big clouds.</a:t>
            </a:r>
          </a:p>
        </p:txBody>
      </p:sp>
    </p:spTree>
    <p:extLst>
      <p:ext uri="{BB962C8B-B14F-4D97-AF65-F5344CB8AC3E}">
        <p14:creationId xmlns:p14="http://schemas.microsoft.com/office/powerpoint/2010/main" val="1193135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8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About to hatch</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6144260" cy="3811588"/>
          </a:xfrm>
        </p:spPr>
        <p:txBody>
          <a:bodyPr>
            <a:noAutofit/>
          </a:bodyPr>
          <a:lstStyle/>
          <a:p>
            <a:r>
              <a:rPr lang="en-AU" sz="2800" b="1" dirty="0"/>
              <a:t>Story starter!</a:t>
            </a:r>
          </a:p>
          <a:p>
            <a:r>
              <a:rPr lang="en-AU" sz="2200" dirty="0"/>
              <a:t>This was their favourite time of day to fly.</a:t>
            </a:r>
          </a:p>
          <a:p>
            <a:r>
              <a:rPr lang="en-AU" sz="2200" dirty="0"/>
              <a:t>As the glowing, crimson sun dipped down below the vast horizon, retreating to allow night to take its place, the dragons took flight.</a:t>
            </a:r>
          </a:p>
          <a:p>
            <a:r>
              <a:rPr lang="en-AU" sz="2200" dirty="0"/>
              <a:t>The sky looked beautiful: wisps of pillow-like clouds seemed to part in front of them as they flexed their powerful wings. Like sails from ancient ships, the wings beat in the dying embers of the sun’s fire, embracing what little warmth remained. Thousands of tiny scales that covered the beasts’ bodies glistened like rubies in the dazzling light.</a:t>
            </a:r>
          </a:p>
          <a:p>
            <a:r>
              <a:rPr lang="en-AU" sz="2200" dirty="0"/>
              <a:t>As they reached full speed, leaving the world far beneath them, they almost grinned as they thought about where they were going. There would be others like them there. It would be </a:t>
            </a:r>
            <a:r>
              <a:rPr lang="en-AU" sz="2200" dirty="0" smtClean="0"/>
              <a:t>paradise…</a:t>
            </a:r>
            <a:endParaRPr lang="en-AU" sz="2200" dirty="0"/>
          </a:p>
        </p:txBody>
      </p:sp>
      <p:sp>
        <p:nvSpPr>
          <p:cNvPr id="8" name="TextBox 7"/>
          <p:cNvSpPr txBox="1"/>
          <p:nvPr/>
        </p:nvSpPr>
        <p:spPr>
          <a:xfrm>
            <a:off x="9712960" y="103479"/>
            <a:ext cx="2651760" cy="400110"/>
          </a:xfrm>
          <a:prstGeom prst="rect">
            <a:avLst/>
          </a:prstGeom>
          <a:noFill/>
        </p:spPr>
        <p:txBody>
          <a:bodyPr wrap="square" rtlCol="0">
            <a:spAutoFit/>
          </a:bodyPr>
          <a:lstStyle/>
          <a:p>
            <a:r>
              <a:rPr lang="en-AU" sz="1000" dirty="0"/>
              <a:t>Photo courtesy of </a:t>
            </a:r>
            <a:r>
              <a:rPr lang="en-AU" sz="1000" dirty="0" err="1"/>
              <a:t>Kerem</a:t>
            </a:r>
            <a:r>
              <a:rPr lang="en-AU" sz="1000" dirty="0"/>
              <a:t> </a:t>
            </a:r>
            <a:r>
              <a:rPr lang="en-AU" sz="1000" dirty="0" err="1"/>
              <a:t>Beyit</a:t>
            </a:r>
            <a:r>
              <a:rPr lang="en-AU" sz="1000" dirty="0"/>
              <a:t> </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cxnSp>
        <p:nvCxnSpPr>
          <p:cNvPr id="9" name="Straight Connector 8"/>
          <p:cNvCxnSpPr/>
          <p:nvPr/>
        </p:nvCxnSpPr>
        <p:spPr>
          <a:xfrm>
            <a:off x="-89694" y="6964130"/>
            <a:ext cx="6096000" cy="101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550025" y="3617684"/>
            <a:ext cx="5354320" cy="2585323"/>
          </a:xfrm>
          <a:prstGeom prst="rect">
            <a:avLst/>
          </a:prstGeom>
          <a:noFill/>
        </p:spPr>
        <p:txBody>
          <a:bodyPr wrap="square" rtlCol="0">
            <a:spAutoFit/>
          </a:bodyPr>
          <a:lstStyle/>
          <a:p>
            <a:r>
              <a:rPr lang="en-AU" sz="2400" b="1" dirty="0" smtClean="0"/>
              <a:t>Story  challenge</a:t>
            </a:r>
          </a:p>
          <a:p>
            <a:endParaRPr lang="en-AU" sz="2400" b="1" dirty="0"/>
          </a:p>
          <a:p>
            <a:r>
              <a:rPr lang="en-AU" sz="2400" b="1" dirty="0" smtClean="0"/>
              <a:t>Finish this dragon story in this person. </a:t>
            </a:r>
          </a:p>
          <a:p>
            <a:r>
              <a:rPr lang="en-AU" sz="2400" b="1" dirty="0" smtClean="0"/>
              <a:t>Remember to include similes and perhaps even some personification to excite your reader.  </a:t>
            </a:r>
            <a:endParaRPr lang="en-AU" sz="2400" b="1" dirty="0"/>
          </a:p>
          <a:p>
            <a:endParaRPr lang="en-AU" dirty="0"/>
          </a:p>
        </p:txBody>
      </p:sp>
      <p:pic>
        <p:nvPicPr>
          <p:cNvPr id="5" name="Picture 4"/>
          <p:cNvPicPr>
            <a:picLocks noChangeAspect="1"/>
          </p:cNvPicPr>
          <p:nvPr/>
        </p:nvPicPr>
        <p:blipFill>
          <a:blip r:embed="rId2"/>
          <a:stretch>
            <a:fillRect/>
          </a:stretch>
        </p:blipFill>
        <p:spPr>
          <a:xfrm>
            <a:off x="6398260" y="647586"/>
            <a:ext cx="5657850" cy="2705100"/>
          </a:xfrm>
          <a:prstGeom prst="rect">
            <a:avLst/>
          </a:prstGeom>
        </p:spPr>
      </p:pic>
    </p:spTree>
    <p:extLst>
      <p:ext uri="{BB962C8B-B14F-4D97-AF65-F5344CB8AC3E}">
        <p14:creationId xmlns:p14="http://schemas.microsoft.com/office/powerpoint/2010/main" val="22990000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9334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About to hatch</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7252586" cy="3811588"/>
          </a:xfrm>
        </p:spPr>
        <p:txBody>
          <a:bodyPr>
            <a:noAutofit/>
          </a:bodyPr>
          <a:lstStyle/>
          <a:p>
            <a:r>
              <a:rPr lang="en-AU" sz="1800" b="1" dirty="0" smtClean="0"/>
              <a:t>Story </a:t>
            </a:r>
            <a:r>
              <a:rPr lang="en-AU" sz="1800" b="1" dirty="0"/>
              <a:t>starter!</a:t>
            </a:r>
          </a:p>
          <a:p>
            <a:r>
              <a:rPr lang="en-AU" sz="1800" dirty="0"/>
              <a:t>When the dragon had hatched, crawling out of its shell onto her bed, </a:t>
            </a:r>
            <a:r>
              <a:rPr lang="en-AU" sz="1800" dirty="0" err="1"/>
              <a:t>Zoya</a:t>
            </a:r>
            <a:r>
              <a:rPr lang="en-AU" sz="1800" dirty="0"/>
              <a:t> knew that her life would never be the same again.</a:t>
            </a:r>
          </a:p>
          <a:p>
            <a:r>
              <a:rPr lang="en-AU" sz="1800" dirty="0"/>
              <a:t>She had brought the dragon far away from her village; away from the people who would hurt it and take it away from her. As she held it in her hands, feeling its claws affectionately digging into her fingers through her gloves, </a:t>
            </a:r>
            <a:r>
              <a:rPr lang="en-AU" sz="1800" dirty="0" err="1"/>
              <a:t>Zoya</a:t>
            </a:r>
            <a:r>
              <a:rPr lang="en-AU" sz="1800" dirty="0"/>
              <a:t> knew that exactly what she had to do. What they had to do. Together. </a:t>
            </a:r>
          </a:p>
          <a:p>
            <a:r>
              <a:rPr lang="en-AU" sz="1800" dirty="0"/>
              <a:t>The dragon gazed at her. She could see the flames burning within its eyes. It was totally dependant on her, as a new-born child is to its mother. And yet, strangely, she felt dependant upon the dragon as well; dependant upon what it was and what it would become in time. </a:t>
            </a:r>
          </a:p>
          <a:p>
            <a:r>
              <a:rPr lang="en-AU" sz="1800" dirty="0"/>
              <a:t>They would become inseparable. Their futures were entwined. Their adventures were only just beginning…</a:t>
            </a:r>
          </a:p>
          <a:p>
            <a:endParaRPr lang="en-AU" sz="2800" b="1" dirty="0"/>
          </a:p>
        </p:txBody>
      </p:sp>
      <p:sp>
        <p:nvSpPr>
          <p:cNvPr id="8" name="TextBox 7"/>
          <p:cNvSpPr txBox="1"/>
          <p:nvPr/>
        </p:nvSpPr>
        <p:spPr>
          <a:xfrm>
            <a:off x="10368634" y="5458999"/>
            <a:ext cx="2651760" cy="553998"/>
          </a:xfrm>
          <a:prstGeom prst="rect">
            <a:avLst/>
          </a:prstGeom>
          <a:noFill/>
        </p:spPr>
        <p:txBody>
          <a:bodyPr wrap="square" rtlCol="0">
            <a:spAutoFit/>
          </a:bodyPr>
          <a:lstStyle/>
          <a:p>
            <a:r>
              <a:rPr lang="en-AU" sz="1000" dirty="0"/>
              <a:t>Photo courtesy of </a:t>
            </a:r>
            <a:r>
              <a:rPr lang="en-AU" sz="1000" dirty="0" err="1"/>
              <a:t>Kerem</a:t>
            </a:r>
            <a:r>
              <a:rPr lang="en-AU" sz="1000" dirty="0"/>
              <a:t> </a:t>
            </a:r>
            <a:r>
              <a:rPr lang="en-AU" sz="1000" dirty="0" err="1"/>
              <a:t>Beyit</a:t>
            </a:r>
            <a:r>
              <a:rPr lang="en-AU" sz="1000" dirty="0"/>
              <a:t> </a:t>
            </a:r>
            <a:r>
              <a:rPr lang="en-AU" sz="1000" dirty="0" smtClean="0">
                <a:hlinkClick r:id="rId2"/>
              </a:rPr>
              <a:t>www.kerembeyit.deviantart.com</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cxnSp>
        <p:nvCxnSpPr>
          <p:cNvPr id="9" name="Straight Connector 8"/>
          <p:cNvCxnSpPr/>
          <p:nvPr/>
        </p:nvCxnSpPr>
        <p:spPr>
          <a:xfrm>
            <a:off x="435770" y="4886173"/>
            <a:ext cx="6096000" cy="101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stretch>
            <a:fillRect/>
          </a:stretch>
        </p:blipFill>
        <p:spPr>
          <a:xfrm>
            <a:off x="7633066" y="189998"/>
            <a:ext cx="4286032" cy="5269001"/>
          </a:xfrm>
          <a:prstGeom prst="rect">
            <a:avLst/>
          </a:prstGeom>
        </p:spPr>
      </p:pic>
      <p:sp>
        <p:nvSpPr>
          <p:cNvPr id="6" name="Rectangle 5"/>
          <p:cNvSpPr/>
          <p:nvPr/>
        </p:nvSpPr>
        <p:spPr>
          <a:xfrm>
            <a:off x="254000" y="4906966"/>
            <a:ext cx="6096000" cy="1754326"/>
          </a:xfrm>
          <a:prstGeom prst="rect">
            <a:avLst/>
          </a:prstGeom>
        </p:spPr>
        <p:txBody>
          <a:bodyPr>
            <a:spAutoFit/>
          </a:bodyPr>
          <a:lstStyle/>
          <a:p>
            <a:r>
              <a:rPr lang="en-AU" b="1" dirty="0"/>
              <a:t>Question time!</a:t>
            </a:r>
          </a:p>
          <a:p>
            <a:r>
              <a:rPr lang="en-AU" dirty="0"/>
              <a:t>Where do you think </a:t>
            </a:r>
            <a:r>
              <a:rPr lang="en-AU" dirty="0" err="1"/>
              <a:t>Zoya</a:t>
            </a:r>
            <a:r>
              <a:rPr lang="en-AU" dirty="0"/>
              <a:t> got the dragon egg?</a:t>
            </a:r>
          </a:p>
          <a:p>
            <a:r>
              <a:rPr lang="en-AU" dirty="0"/>
              <a:t>How did she get it to hatch?</a:t>
            </a:r>
          </a:p>
          <a:p>
            <a:r>
              <a:rPr lang="en-AU" dirty="0"/>
              <a:t>Why has </a:t>
            </a:r>
            <a:r>
              <a:rPr lang="en-AU" dirty="0" err="1"/>
              <a:t>Zoya</a:t>
            </a:r>
            <a:r>
              <a:rPr lang="en-AU" dirty="0"/>
              <a:t> left home?</a:t>
            </a:r>
          </a:p>
          <a:p>
            <a:r>
              <a:rPr lang="en-AU" dirty="0"/>
              <a:t>Did she tell anyone about the dragon?</a:t>
            </a:r>
          </a:p>
          <a:p>
            <a:r>
              <a:rPr lang="en-AU" dirty="0"/>
              <a:t>What do you think she is planning to do with the dragon</a:t>
            </a:r>
            <a:r>
              <a:rPr lang="en-AU" dirty="0" smtClean="0"/>
              <a:t>?</a:t>
            </a:r>
            <a:endParaRPr lang="en-AU" dirty="0"/>
          </a:p>
        </p:txBody>
      </p:sp>
      <p:sp>
        <p:nvSpPr>
          <p:cNvPr id="10" name="Rectangle 9"/>
          <p:cNvSpPr/>
          <p:nvPr/>
        </p:nvSpPr>
        <p:spPr>
          <a:xfrm>
            <a:off x="5952850" y="5487135"/>
            <a:ext cx="6096000" cy="1200329"/>
          </a:xfrm>
          <a:prstGeom prst="rect">
            <a:avLst/>
          </a:prstGeom>
        </p:spPr>
        <p:txBody>
          <a:bodyPr>
            <a:spAutoFit/>
          </a:bodyPr>
          <a:lstStyle/>
          <a:p>
            <a:r>
              <a:rPr lang="en-AU" dirty="0"/>
              <a:t>Where is she taking it?</a:t>
            </a:r>
          </a:p>
          <a:p>
            <a:r>
              <a:rPr lang="en-AU" dirty="0"/>
              <a:t>Are there other dragons like it?</a:t>
            </a:r>
          </a:p>
          <a:p>
            <a:r>
              <a:rPr lang="en-AU" dirty="0"/>
              <a:t>How will she feed it?</a:t>
            </a:r>
          </a:p>
          <a:p>
            <a:r>
              <a:rPr lang="en-AU" dirty="0"/>
              <a:t>What is causing the shadow in the snow behind her?</a:t>
            </a:r>
          </a:p>
        </p:txBody>
      </p:sp>
    </p:spTree>
    <p:extLst>
      <p:ext uri="{BB962C8B-B14F-4D97-AF65-F5344CB8AC3E}">
        <p14:creationId xmlns:p14="http://schemas.microsoft.com/office/powerpoint/2010/main" val="32928657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9334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About to hatch</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7252586" cy="3811588"/>
          </a:xfrm>
        </p:spPr>
        <p:txBody>
          <a:bodyPr>
            <a:noAutofit/>
          </a:bodyPr>
          <a:lstStyle/>
          <a:p>
            <a:r>
              <a:rPr lang="en-AU" sz="1800" b="1" dirty="0" smtClean="0"/>
              <a:t>Story </a:t>
            </a:r>
            <a:r>
              <a:rPr lang="en-AU" sz="1800" b="1" dirty="0"/>
              <a:t>starter!</a:t>
            </a:r>
          </a:p>
          <a:p>
            <a:r>
              <a:rPr lang="en-AU" sz="1800" dirty="0"/>
              <a:t>When the dragon had hatched, crawling out of its shell onto her bed, </a:t>
            </a:r>
            <a:r>
              <a:rPr lang="en-AU" sz="1800" dirty="0" err="1"/>
              <a:t>Zoya</a:t>
            </a:r>
            <a:r>
              <a:rPr lang="en-AU" sz="1800" dirty="0"/>
              <a:t> knew that her life would never be the same again.</a:t>
            </a:r>
          </a:p>
          <a:p>
            <a:r>
              <a:rPr lang="en-AU" sz="1800" dirty="0"/>
              <a:t>She had brought the dragon far away from her village; away from the people who would hurt it and take it away from her. As she held it in her hands, feeling its claws affectionately digging into her fingers through her gloves, </a:t>
            </a:r>
            <a:r>
              <a:rPr lang="en-AU" sz="1800" dirty="0" err="1"/>
              <a:t>Zoya</a:t>
            </a:r>
            <a:r>
              <a:rPr lang="en-AU" sz="1800" dirty="0"/>
              <a:t> knew that exactly what she had to do. What they had to do. Together. </a:t>
            </a:r>
          </a:p>
          <a:p>
            <a:r>
              <a:rPr lang="en-AU" sz="1800" dirty="0"/>
              <a:t>The dragon gazed at her. She could see the flames burning within its eyes. It was totally dependant on her, as a new-born child is to its mother. And yet, strangely, she felt dependant upon the dragon as well; dependant upon what it was and what it would become in time. </a:t>
            </a:r>
          </a:p>
          <a:p>
            <a:r>
              <a:rPr lang="en-AU" sz="1800" dirty="0"/>
              <a:t>They would become inseparable. Their futures were entwined. Their adventures were only just beginning…</a:t>
            </a:r>
          </a:p>
          <a:p>
            <a:endParaRPr lang="en-AU" sz="2800" b="1" dirty="0"/>
          </a:p>
        </p:txBody>
      </p:sp>
      <p:sp>
        <p:nvSpPr>
          <p:cNvPr id="8" name="TextBox 7"/>
          <p:cNvSpPr txBox="1"/>
          <p:nvPr/>
        </p:nvSpPr>
        <p:spPr>
          <a:xfrm>
            <a:off x="10368634" y="5458999"/>
            <a:ext cx="2651760" cy="553998"/>
          </a:xfrm>
          <a:prstGeom prst="rect">
            <a:avLst/>
          </a:prstGeom>
          <a:noFill/>
        </p:spPr>
        <p:txBody>
          <a:bodyPr wrap="square" rtlCol="0">
            <a:spAutoFit/>
          </a:bodyPr>
          <a:lstStyle/>
          <a:p>
            <a:r>
              <a:rPr lang="en-AU" sz="1000" dirty="0"/>
              <a:t>Photo courtesy of </a:t>
            </a:r>
            <a:r>
              <a:rPr lang="en-AU" sz="1000" dirty="0" err="1"/>
              <a:t>Kerem</a:t>
            </a:r>
            <a:r>
              <a:rPr lang="en-AU" sz="1000" dirty="0"/>
              <a:t> </a:t>
            </a:r>
            <a:r>
              <a:rPr lang="en-AU" sz="1000" dirty="0" err="1"/>
              <a:t>Beyit</a:t>
            </a:r>
            <a:r>
              <a:rPr lang="en-AU" sz="1000" dirty="0"/>
              <a:t> </a:t>
            </a:r>
            <a:r>
              <a:rPr lang="en-AU" sz="1000" dirty="0" smtClean="0">
                <a:hlinkClick r:id="rId2"/>
              </a:rPr>
              <a:t>www.kerembeyit.deviantart.com</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cxnSp>
        <p:nvCxnSpPr>
          <p:cNvPr id="9" name="Straight Connector 8"/>
          <p:cNvCxnSpPr/>
          <p:nvPr/>
        </p:nvCxnSpPr>
        <p:spPr>
          <a:xfrm>
            <a:off x="435770" y="4886173"/>
            <a:ext cx="6096000" cy="101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stretch>
            <a:fillRect/>
          </a:stretch>
        </p:blipFill>
        <p:spPr>
          <a:xfrm>
            <a:off x="7633066" y="189998"/>
            <a:ext cx="4286032" cy="5269001"/>
          </a:xfrm>
          <a:prstGeom prst="rect">
            <a:avLst/>
          </a:prstGeom>
        </p:spPr>
      </p:pic>
      <p:sp>
        <p:nvSpPr>
          <p:cNvPr id="6" name="Rectangle 5"/>
          <p:cNvSpPr/>
          <p:nvPr/>
        </p:nvSpPr>
        <p:spPr>
          <a:xfrm>
            <a:off x="329608" y="5326912"/>
            <a:ext cx="6020391" cy="923330"/>
          </a:xfrm>
          <a:prstGeom prst="rect">
            <a:avLst/>
          </a:prstGeom>
        </p:spPr>
        <p:txBody>
          <a:bodyPr wrap="square">
            <a:spAutoFit/>
          </a:bodyPr>
          <a:lstStyle/>
          <a:p>
            <a:r>
              <a:rPr lang="en-AU" b="1" dirty="0"/>
              <a:t>Perfect picture!</a:t>
            </a:r>
          </a:p>
          <a:p>
            <a:r>
              <a:rPr lang="en-AU" dirty="0"/>
              <a:t>Can you draw a dragon’s egg? How big do you think it would be compared to a hen’s egg? What colour (s) would it be?</a:t>
            </a:r>
          </a:p>
        </p:txBody>
      </p:sp>
    </p:spTree>
    <p:extLst>
      <p:ext uri="{BB962C8B-B14F-4D97-AF65-F5344CB8AC3E}">
        <p14:creationId xmlns:p14="http://schemas.microsoft.com/office/powerpoint/2010/main" val="21489910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9334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About to hatch</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3999" y="809759"/>
            <a:ext cx="8156611" cy="3811588"/>
          </a:xfrm>
        </p:spPr>
        <p:txBody>
          <a:bodyPr>
            <a:noAutofit/>
          </a:bodyPr>
          <a:lstStyle/>
          <a:p>
            <a:r>
              <a:rPr lang="en-AU" sz="1800" b="1" dirty="0" smtClean="0"/>
              <a:t>Story </a:t>
            </a:r>
            <a:r>
              <a:rPr lang="en-AU" sz="1800" b="1" dirty="0"/>
              <a:t>starter!</a:t>
            </a:r>
          </a:p>
          <a:p>
            <a:r>
              <a:rPr lang="en-AU" sz="1800" dirty="0"/>
              <a:t>When the dragon had hatched, crawling out of its shell onto her bed, </a:t>
            </a:r>
            <a:r>
              <a:rPr lang="en-AU" sz="1800" dirty="0" err="1"/>
              <a:t>Zoya</a:t>
            </a:r>
            <a:r>
              <a:rPr lang="en-AU" sz="1800" dirty="0"/>
              <a:t> knew that her life would never be the same again.</a:t>
            </a:r>
          </a:p>
          <a:p>
            <a:r>
              <a:rPr lang="en-AU" sz="1800" dirty="0"/>
              <a:t>She had brought the dragon far away from her village; away from the people who would hurt it and take it away from her. As she held it in her hands, feeling its claws affectionately digging into her fingers through her gloves, </a:t>
            </a:r>
            <a:r>
              <a:rPr lang="en-AU" sz="1800" dirty="0" err="1"/>
              <a:t>Zoya</a:t>
            </a:r>
            <a:r>
              <a:rPr lang="en-AU" sz="1800" dirty="0"/>
              <a:t> knew that exactly what she had to do. What they had to do. Together. </a:t>
            </a:r>
          </a:p>
          <a:p>
            <a:r>
              <a:rPr lang="en-AU" sz="1800" dirty="0"/>
              <a:t>The dragon gazed at her. She could see the flames burning within its eyes. It was totally dependant on her, as a new-born child is to its mother. And yet, strangely, she felt dependant upon the dragon as well; dependant upon what it was and what it would become in time. </a:t>
            </a:r>
          </a:p>
          <a:p>
            <a:r>
              <a:rPr lang="en-AU" sz="1800" dirty="0"/>
              <a:t>They would become inseparable. Their futures were entwined. Their adventures were only just beginning…</a:t>
            </a:r>
          </a:p>
          <a:p>
            <a:endParaRPr lang="en-AU" sz="2800" b="1" dirty="0"/>
          </a:p>
        </p:txBody>
      </p:sp>
      <p:sp>
        <p:nvSpPr>
          <p:cNvPr id="8" name="TextBox 7"/>
          <p:cNvSpPr txBox="1"/>
          <p:nvPr/>
        </p:nvSpPr>
        <p:spPr>
          <a:xfrm rot="5400000">
            <a:off x="10504967" y="1238880"/>
            <a:ext cx="2651760" cy="553998"/>
          </a:xfrm>
          <a:prstGeom prst="rect">
            <a:avLst/>
          </a:prstGeom>
          <a:noFill/>
        </p:spPr>
        <p:txBody>
          <a:bodyPr wrap="square" rtlCol="0">
            <a:spAutoFit/>
          </a:bodyPr>
          <a:lstStyle/>
          <a:p>
            <a:r>
              <a:rPr lang="en-AU" sz="1000" dirty="0"/>
              <a:t>Photo courtesy of </a:t>
            </a:r>
            <a:r>
              <a:rPr lang="en-AU" sz="1000" dirty="0" err="1"/>
              <a:t>Kerem</a:t>
            </a:r>
            <a:r>
              <a:rPr lang="en-AU" sz="1000" dirty="0"/>
              <a:t> </a:t>
            </a:r>
            <a:r>
              <a:rPr lang="en-AU" sz="1000" dirty="0" err="1"/>
              <a:t>Beyit</a:t>
            </a:r>
            <a:r>
              <a:rPr lang="en-AU" sz="1000" dirty="0"/>
              <a:t> </a:t>
            </a:r>
            <a:r>
              <a:rPr lang="en-AU" sz="1000" dirty="0" smtClean="0">
                <a:hlinkClick r:id="rId2"/>
              </a:rPr>
              <a:t>www.kerembeyit.deviantart.com</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cxnSp>
        <p:nvCxnSpPr>
          <p:cNvPr id="9" name="Straight Connector 8"/>
          <p:cNvCxnSpPr/>
          <p:nvPr/>
        </p:nvCxnSpPr>
        <p:spPr>
          <a:xfrm>
            <a:off x="786113" y="4621347"/>
            <a:ext cx="4937945" cy="101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stretch>
            <a:fillRect/>
          </a:stretch>
        </p:blipFill>
        <p:spPr>
          <a:xfrm>
            <a:off x="8410611" y="189999"/>
            <a:ext cx="3143237" cy="3864115"/>
          </a:xfrm>
          <a:prstGeom prst="rect">
            <a:avLst/>
          </a:prstGeom>
        </p:spPr>
      </p:pic>
      <p:sp>
        <p:nvSpPr>
          <p:cNvPr id="6" name="Rectangle 5"/>
          <p:cNvSpPr/>
          <p:nvPr/>
        </p:nvSpPr>
        <p:spPr>
          <a:xfrm>
            <a:off x="244889" y="4799651"/>
            <a:ext cx="5479169" cy="1477328"/>
          </a:xfrm>
          <a:prstGeom prst="rect">
            <a:avLst/>
          </a:prstGeom>
        </p:spPr>
        <p:txBody>
          <a:bodyPr wrap="square">
            <a:spAutoFit/>
          </a:bodyPr>
          <a:lstStyle/>
          <a:p>
            <a:r>
              <a:rPr lang="en-AU" b="1" dirty="0"/>
              <a:t>Sick sentences!</a:t>
            </a:r>
          </a:p>
          <a:p>
            <a:r>
              <a:rPr lang="en-AU" dirty="0"/>
              <a:t>These sentences are ‘sick’ and need help to get better. Can you help? Could you add an adverb?</a:t>
            </a:r>
          </a:p>
          <a:p>
            <a:r>
              <a:rPr lang="en-AU" dirty="0" err="1"/>
              <a:t>Zoya</a:t>
            </a:r>
            <a:r>
              <a:rPr lang="en-AU" dirty="0"/>
              <a:t> held the dragon in her hands. It had scales and wings. It had a beak and horns. She felt excited</a:t>
            </a:r>
          </a:p>
        </p:txBody>
      </p:sp>
      <p:sp>
        <p:nvSpPr>
          <p:cNvPr id="5" name="Rectangle 4"/>
          <p:cNvSpPr/>
          <p:nvPr/>
        </p:nvSpPr>
        <p:spPr>
          <a:xfrm>
            <a:off x="6011846" y="4549676"/>
            <a:ext cx="6096000" cy="2308324"/>
          </a:xfrm>
          <a:prstGeom prst="rect">
            <a:avLst/>
          </a:prstGeom>
        </p:spPr>
        <p:txBody>
          <a:bodyPr>
            <a:spAutoFit/>
          </a:bodyPr>
          <a:lstStyle/>
          <a:p>
            <a:r>
              <a:rPr lang="en-AU" b="1" dirty="0"/>
              <a:t>Sentence challenge!</a:t>
            </a:r>
          </a:p>
          <a:p>
            <a:r>
              <a:rPr lang="en-AU" dirty="0"/>
              <a:t>Can you write a sentence that uses an apostrophe for omission?</a:t>
            </a:r>
          </a:p>
          <a:p>
            <a:r>
              <a:rPr lang="en-AU" dirty="0"/>
              <a:t>E.g. can not = can’t I have = I’ve he will= he’ll she is= she’s we have= we’ve will not = won’t</a:t>
            </a:r>
          </a:p>
          <a:p>
            <a:r>
              <a:rPr lang="en-AU" dirty="0"/>
              <a:t>Can you write a sentence that uses an apostrophe for possession?</a:t>
            </a:r>
          </a:p>
          <a:p>
            <a:r>
              <a:rPr lang="en-AU" dirty="0" err="1"/>
              <a:t>E..g</a:t>
            </a:r>
            <a:r>
              <a:rPr lang="en-AU" dirty="0"/>
              <a:t>. The dragon’s scales.</a:t>
            </a:r>
          </a:p>
        </p:txBody>
      </p:sp>
    </p:spTree>
    <p:extLst>
      <p:ext uri="{BB962C8B-B14F-4D97-AF65-F5344CB8AC3E}">
        <p14:creationId xmlns:p14="http://schemas.microsoft.com/office/powerpoint/2010/main" val="12790740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9334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About to hatch</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5168606" cy="3811588"/>
          </a:xfrm>
        </p:spPr>
        <p:txBody>
          <a:bodyPr>
            <a:noAutofit/>
          </a:bodyPr>
          <a:lstStyle/>
          <a:p>
            <a:r>
              <a:rPr lang="en-AU" sz="2000" b="1" dirty="0" smtClean="0"/>
              <a:t>Story </a:t>
            </a:r>
            <a:r>
              <a:rPr lang="en-AU" sz="2000" b="1" dirty="0"/>
              <a:t>starter!</a:t>
            </a:r>
          </a:p>
          <a:p>
            <a:r>
              <a:rPr lang="en-AU" sz="2000" dirty="0"/>
              <a:t>When the dragon had hatched, crawling out of its shell onto her bed, </a:t>
            </a:r>
            <a:r>
              <a:rPr lang="en-AU" sz="2000" dirty="0" err="1"/>
              <a:t>Zoya</a:t>
            </a:r>
            <a:r>
              <a:rPr lang="en-AU" sz="2000" dirty="0"/>
              <a:t> knew that her life would never be the same again.</a:t>
            </a:r>
          </a:p>
          <a:p>
            <a:r>
              <a:rPr lang="en-AU" sz="2000" dirty="0"/>
              <a:t>She had brought the dragon far away from her village; away from the people who would hurt it and take it away from her. As she held it in her hands, feeling its claws affectionately digging into her fingers through her gloves, </a:t>
            </a:r>
            <a:r>
              <a:rPr lang="en-AU" sz="2000" dirty="0" err="1"/>
              <a:t>Zoya</a:t>
            </a:r>
            <a:r>
              <a:rPr lang="en-AU" sz="2000" dirty="0"/>
              <a:t> knew that exactly what she had to do. What they had to do. Together. </a:t>
            </a:r>
          </a:p>
          <a:p>
            <a:r>
              <a:rPr lang="en-AU" sz="2000" dirty="0"/>
              <a:t>The dragon gazed at her. She could see the flames burning within its eyes. It was totally dependant on her, as a new-born child is to its mother. And yet, strangely, she felt dependant upon the dragon as well; dependant upon what it was and what it would become in time. </a:t>
            </a:r>
          </a:p>
          <a:p>
            <a:r>
              <a:rPr lang="en-AU" sz="2000" dirty="0"/>
              <a:t>They would become inseparable. Their futures were entwined. Their adventures were only just beginning…</a:t>
            </a:r>
          </a:p>
          <a:p>
            <a:endParaRPr lang="en-AU" sz="2800" b="1" dirty="0"/>
          </a:p>
        </p:txBody>
      </p:sp>
      <p:sp>
        <p:nvSpPr>
          <p:cNvPr id="8" name="TextBox 7"/>
          <p:cNvSpPr txBox="1"/>
          <p:nvPr/>
        </p:nvSpPr>
        <p:spPr>
          <a:xfrm rot="5400000">
            <a:off x="10504967" y="1238880"/>
            <a:ext cx="2651760" cy="553998"/>
          </a:xfrm>
          <a:prstGeom prst="rect">
            <a:avLst/>
          </a:prstGeom>
          <a:noFill/>
        </p:spPr>
        <p:txBody>
          <a:bodyPr wrap="square" rtlCol="0">
            <a:spAutoFit/>
          </a:bodyPr>
          <a:lstStyle/>
          <a:p>
            <a:r>
              <a:rPr lang="en-AU" sz="1000" dirty="0"/>
              <a:t>Photo courtesy of </a:t>
            </a:r>
            <a:r>
              <a:rPr lang="en-AU" sz="1000" dirty="0" err="1"/>
              <a:t>Kerem</a:t>
            </a:r>
            <a:r>
              <a:rPr lang="en-AU" sz="1000" dirty="0"/>
              <a:t> </a:t>
            </a:r>
            <a:r>
              <a:rPr lang="en-AU" sz="1000" dirty="0" err="1"/>
              <a:t>Beyit</a:t>
            </a:r>
            <a:r>
              <a:rPr lang="en-AU" sz="1000" dirty="0"/>
              <a:t> </a:t>
            </a:r>
            <a:r>
              <a:rPr lang="en-AU" sz="1000" dirty="0" smtClean="0">
                <a:hlinkClick r:id="rId2"/>
              </a:rPr>
              <a:t>www.kerembeyit.deviantart.com</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cxnSp>
        <p:nvCxnSpPr>
          <p:cNvPr id="9" name="Straight Connector 8"/>
          <p:cNvCxnSpPr/>
          <p:nvPr/>
        </p:nvCxnSpPr>
        <p:spPr>
          <a:xfrm>
            <a:off x="594726" y="6981775"/>
            <a:ext cx="656098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stretch>
            <a:fillRect/>
          </a:stretch>
        </p:blipFill>
        <p:spPr>
          <a:xfrm>
            <a:off x="6401057" y="189999"/>
            <a:ext cx="3143237" cy="3864115"/>
          </a:xfrm>
          <a:prstGeom prst="rect">
            <a:avLst/>
          </a:prstGeom>
        </p:spPr>
      </p:pic>
      <p:sp>
        <p:nvSpPr>
          <p:cNvPr id="5" name="Rectangle 4"/>
          <p:cNvSpPr/>
          <p:nvPr/>
        </p:nvSpPr>
        <p:spPr>
          <a:xfrm>
            <a:off x="5809604" y="4569091"/>
            <a:ext cx="6096000" cy="1323439"/>
          </a:xfrm>
          <a:prstGeom prst="rect">
            <a:avLst/>
          </a:prstGeom>
        </p:spPr>
        <p:txBody>
          <a:bodyPr>
            <a:spAutoFit/>
          </a:bodyPr>
          <a:lstStyle/>
          <a:p>
            <a:r>
              <a:rPr lang="en-AU" sz="2000" b="1" dirty="0" smtClean="0"/>
              <a:t>Complete the story of </a:t>
            </a:r>
            <a:r>
              <a:rPr lang="en-AU" sz="2000" b="1" dirty="0" err="1" smtClean="0"/>
              <a:t>Zoya</a:t>
            </a:r>
            <a:r>
              <a:rPr lang="en-AU" sz="2000" b="1" dirty="0" smtClean="0"/>
              <a:t> and her dragon.</a:t>
            </a:r>
          </a:p>
          <a:p>
            <a:endParaRPr lang="en-AU" sz="2000" b="1" dirty="0"/>
          </a:p>
          <a:p>
            <a:r>
              <a:rPr lang="en-AU" sz="2000" b="1" dirty="0"/>
              <a:t> </a:t>
            </a:r>
            <a:r>
              <a:rPr lang="en-AU" sz="2000" b="1" dirty="0" smtClean="0"/>
              <a:t>My challenge is to include </a:t>
            </a:r>
            <a:r>
              <a:rPr lang="en-AU" sz="2000" b="1" dirty="0"/>
              <a:t>1 </a:t>
            </a:r>
            <a:r>
              <a:rPr lang="en-AU" sz="2000" b="1" dirty="0" smtClean="0"/>
              <a:t>personification, 2 similes, and 3 contractions using apostrophes of omission. </a:t>
            </a:r>
            <a:endParaRPr lang="en-AU" sz="2000" b="1" dirty="0"/>
          </a:p>
        </p:txBody>
      </p:sp>
    </p:spTree>
    <p:extLst>
      <p:ext uri="{BB962C8B-B14F-4D97-AF65-F5344CB8AC3E}">
        <p14:creationId xmlns:p14="http://schemas.microsoft.com/office/powerpoint/2010/main" val="20683714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09600"/>
          </a:xfrm>
        </p:spPr>
        <p:txBody>
          <a:bodyPr anchor="t">
            <a:normAutofit/>
          </a:bodyPr>
          <a:lstStyle/>
          <a:p>
            <a:r>
              <a:rPr lang="en-AU" dirty="0">
                <a:latin typeface="Hobo Std" panose="020B0803040709020204" pitchFamily="34" charset="0"/>
              </a:rPr>
              <a:t>The Eye</a:t>
            </a:r>
          </a:p>
        </p:txBody>
      </p:sp>
      <p:pic>
        <p:nvPicPr>
          <p:cNvPr id="5" name="Picture Placeholder 4"/>
          <p:cNvPicPr>
            <a:picLocks noGrp="1" noChangeAspect="1"/>
          </p:cNvPicPr>
          <p:nvPr>
            <p:ph type="pic" idx="1"/>
          </p:nvPr>
        </p:nvPicPr>
        <p:blipFill>
          <a:blip r:embed="rId2"/>
          <a:srcRect l="5264" r="5264"/>
          <a:stretch>
            <a:fillRect/>
          </a:stretch>
        </p:blipFill>
        <p:spPr>
          <a:xfrm>
            <a:off x="7081519" y="882855"/>
            <a:ext cx="4731068" cy="3735694"/>
          </a:xfrm>
          <a:prstGeom prst="rect">
            <a:avLst/>
          </a:prstGeom>
        </p:spPr>
      </p:pic>
      <p:sp>
        <p:nvSpPr>
          <p:cNvPr id="4" name="Text Placeholder 3"/>
          <p:cNvSpPr>
            <a:spLocks noGrp="1"/>
          </p:cNvSpPr>
          <p:nvPr>
            <p:ph type="body" sz="half" idx="2"/>
          </p:nvPr>
        </p:nvSpPr>
        <p:spPr>
          <a:xfrm>
            <a:off x="209868" y="1066800"/>
            <a:ext cx="6790372" cy="3811588"/>
          </a:xfrm>
        </p:spPr>
        <p:txBody>
          <a:bodyPr/>
          <a:lstStyle/>
          <a:p>
            <a:r>
              <a:rPr lang="en-AU" sz="2000" b="1" dirty="0"/>
              <a:t>Story starter!</a:t>
            </a:r>
          </a:p>
          <a:p>
            <a:r>
              <a:rPr lang="en-AU" sz="2000" dirty="0"/>
              <a:t>In the sweltering depths of the misty marsh, it lay there. Waiting.</a:t>
            </a:r>
          </a:p>
          <a:p>
            <a:r>
              <a:rPr lang="en-AU" sz="2000" dirty="0"/>
              <a:t>The eye was as green as the grass in a garden on a summer day, but much more deadly. It was speckled with gold, like the brightest stars shimmering in the sky at night, but much more deadly.</a:t>
            </a:r>
          </a:p>
          <a:p>
            <a:r>
              <a:rPr lang="en-AU" sz="2000" dirty="0"/>
              <a:t>As if in a peaceful slumber, the creature stretched itself out, scales covering its body from snout to tail.</a:t>
            </a:r>
          </a:p>
          <a:p>
            <a:r>
              <a:rPr lang="en-AU" sz="2000" dirty="0"/>
              <a:t>It lay there, waiting</a:t>
            </a:r>
          </a:p>
          <a:p>
            <a:endParaRPr lang="en-AU" dirty="0"/>
          </a:p>
        </p:txBody>
      </p:sp>
      <p:cxnSp>
        <p:nvCxnSpPr>
          <p:cNvPr id="6" name="Straight Connector 5"/>
          <p:cNvCxnSpPr/>
          <p:nvPr/>
        </p:nvCxnSpPr>
        <p:spPr>
          <a:xfrm>
            <a:off x="289926" y="4543375"/>
            <a:ext cx="656098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209868" y="4693721"/>
            <a:ext cx="6096000" cy="1938992"/>
          </a:xfrm>
          <a:prstGeom prst="rect">
            <a:avLst/>
          </a:prstGeom>
        </p:spPr>
        <p:txBody>
          <a:bodyPr>
            <a:spAutoFit/>
          </a:bodyPr>
          <a:lstStyle/>
          <a:p>
            <a:r>
              <a:rPr lang="en-AU" sz="2400" b="1" dirty="0"/>
              <a:t>Question time!</a:t>
            </a:r>
          </a:p>
          <a:p>
            <a:r>
              <a:rPr lang="en-AU" sz="2400" dirty="0"/>
              <a:t>To what creature do you think the </a:t>
            </a:r>
            <a:endParaRPr lang="en-AU" sz="2400" dirty="0" smtClean="0"/>
          </a:p>
          <a:p>
            <a:r>
              <a:rPr lang="en-AU" sz="2400" dirty="0" smtClean="0"/>
              <a:t>eye </a:t>
            </a:r>
            <a:r>
              <a:rPr lang="en-AU" sz="2400" dirty="0"/>
              <a:t>belongs?</a:t>
            </a:r>
          </a:p>
          <a:p>
            <a:r>
              <a:rPr lang="en-AU" sz="2400" dirty="0"/>
              <a:t>Is the creature dangerous?</a:t>
            </a:r>
          </a:p>
          <a:p>
            <a:r>
              <a:rPr lang="en-AU" sz="2400" dirty="0"/>
              <a:t>Where do you think it lives</a:t>
            </a:r>
            <a:r>
              <a:rPr lang="en-AU" sz="2400" dirty="0" smtClean="0"/>
              <a:t>?</a:t>
            </a:r>
            <a:endParaRPr lang="en-AU" sz="2400" dirty="0"/>
          </a:p>
        </p:txBody>
      </p:sp>
      <p:sp>
        <p:nvSpPr>
          <p:cNvPr id="8" name="Rectangle 7"/>
          <p:cNvSpPr/>
          <p:nvPr/>
        </p:nvSpPr>
        <p:spPr>
          <a:xfrm>
            <a:off x="4988560" y="4693721"/>
            <a:ext cx="6824027" cy="1938992"/>
          </a:xfrm>
          <a:prstGeom prst="rect">
            <a:avLst/>
          </a:prstGeom>
        </p:spPr>
        <p:txBody>
          <a:bodyPr wrap="square">
            <a:spAutoFit/>
          </a:bodyPr>
          <a:lstStyle/>
          <a:p>
            <a:r>
              <a:rPr lang="en-AU" sz="2400" dirty="0"/>
              <a:t>What might it be looking at?</a:t>
            </a:r>
          </a:p>
          <a:p>
            <a:r>
              <a:rPr lang="en-AU" sz="2400" dirty="0"/>
              <a:t>What do you think it eats?</a:t>
            </a:r>
          </a:p>
          <a:p>
            <a:r>
              <a:rPr lang="en-AU" sz="2400" dirty="0"/>
              <a:t>In what way is this eye similar to yours? How is it different?</a:t>
            </a:r>
          </a:p>
          <a:p>
            <a:r>
              <a:rPr lang="en-AU" sz="2400" dirty="0"/>
              <a:t>Who do you think might have taken this </a:t>
            </a:r>
            <a:r>
              <a:rPr lang="en-AU" sz="2400" dirty="0" smtClean="0"/>
              <a:t>photograph?</a:t>
            </a:r>
            <a:endParaRPr lang="en-AU" sz="2400" dirty="0"/>
          </a:p>
        </p:txBody>
      </p:sp>
      <p:sp>
        <p:nvSpPr>
          <p:cNvPr id="9" name="TextBox 8"/>
          <p:cNvSpPr txBox="1"/>
          <p:nvPr/>
        </p:nvSpPr>
        <p:spPr>
          <a:xfrm>
            <a:off x="9540240" y="54114"/>
            <a:ext cx="2651760" cy="707886"/>
          </a:xfrm>
          <a:prstGeom prst="rect">
            <a:avLst/>
          </a:prstGeom>
          <a:noFill/>
        </p:spPr>
        <p:txBody>
          <a:bodyPr wrap="square" rtlCol="0">
            <a:spAutoFit/>
          </a:bodyPr>
          <a:lstStyle/>
          <a:p>
            <a:r>
              <a:rPr lang="en-AU" sz="1000" dirty="0"/>
              <a:t>Photo courtesy of </a:t>
            </a:r>
            <a:endParaRPr lang="en-AU" sz="1000" b="1" dirty="0"/>
          </a:p>
          <a:p>
            <a:r>
              <a:rPr lang="en-AU" sz="1000" dirty="0"/>
              <a:t>Photo : Photo courtesy of Dennis Stewart, One Big Photo.</a:t>
            </a:r>
          </a:p>
          <a:p>
            <a:r>
              <a:rPr lang="en-AU" sz="1000" dirty="0" smtClean="0"/>
              <a:t>Activities </a:t>
            </a:r>
            <a:r>
              <a:rPr lang="en-AU" sz="1000" dirty="0" err="1" smtClean="0"/>
              <a:t>Pobble</a:t>
            </a:r>
            <a:r>
              <a:rPr lang="en-AU" sz="1000" dirty="0" smtClean="0"/>
              <a:t> 365</a:t>
            </a:r>
            <a:endParaRPr lang="en-AU" sz="1000" dirty="0"/>
          </a:p>
        </p:txBody>
      </p:sp>
    </p:spTree>
    <p:extLst>
      <p:ext uri="{BB962C8B-B14F-4D97-AF65-F5344CB8AC3E}">
        <p14:creationId xmlns:p14="http://schemas.microsoft.com/office/powerpoint/2010/main" val="31595328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09600"/>
          </a:xfrm>
        </p:spPr>
        <p:txBody>
          <a:bodyPr anchor="t">
            <a:normAutofit/>
          </a:bodyPr>
          <a:lstStyle/>
          <a:p>
            <a:r>
              <a:rPr lang="en-AU" dirty="0">
                <a:latin typeface="Hobo Std" panose="020B0803040709020204" pitchFamily="34" charset="0"/>
              </a:rPr>
              <a:t>The Eye</a:t>
            </a:r>
          </a:p>
        </p:txBody>
      </p:sp>
      <p:pic>
        <p:nvPicPr>
          <p:cNvPr id="5" name="Picture Placeholder 4"/>
          <p:cNvPicPr>
            <a:picLocks noGrp="1" noChangeAspect="1"/>
          </p:cNvPicPr>
          <p:nvPr>
            <p:ph type="pic" idx="1"/>
          </p:nvPr>
        </p:nvPicPr>
        <p:blipFill>
          <a:blip r:embed="rId2"/>
          <a:srcRect l="5264" r="5264"/>
          <a:stretch>
            <a:fillRect/>
          </a:stretch>
        </p:blipFill>
        <p:spPr>
          <a:xfrm>
            <a:off x="7081520" y="631836"/>
            <a:ext cx="4731068" cy="3735694"/>
          </a:xfrm>
          <a:prstGeom prst="rect">
            <a:avLst/>
          </a:prstGeom>
        </p:spPr>
      </p:pic>
      <p:sp>
        <p:nvSpPr>
          <p:cNvPr id="4" name="Text Placeholder 3"/>
          <p:cNvSpPr>
            <a:spLocks noGrp="1"/>
          </p:cNvSpPr>
          <p:nvPr>
            <p:ph type="body" sz="half" idx="2"/>
          </p:nvPr>
        </p:nvSpPr>
        <p:spPr>
          <a:xfrm>
            <a:off x="209868" y="1066800"/>
            <a:ext cx="6790372" cy="5557520"/>
          </a:xfrm>
        </p:spPr>
        <p:txBody>
          <a:bodyPr>
            <a:normAutofit/>
          </a:bodyPr>
          <a:lstStyle/>
          <a:p>
            <a:r>
              <a:rPr lang="en-AU" sz="2800" b="1" dirty="0"/>
              <a:t>Story starter!</a:t>
            </a:r>
          </a:p>
          <a:p>
            <a:r>
              <a:rPr lang="en-AU" sz="2800" dirty="0"/>
              <a:t>In the sweltering depths of the misty marsh, it lay there. Waiting.</a:t>
            </a:r>
          </a:p>
          <a:p>
            <a:r>
              <a:rPr lang="en-AU" sz="2800" dirty="0"/>
              <a:t>The eye was as green as the grass in a garden on a summer day, but much more deadly. It was speckled with gold, like the brightest stars shimmering in the sky at night, but much more deadly.</a:t>
            </a:r>
          </a:p>
          <a:p>
            <a:r>
              <a:rPr lang="en-AU" sz="2800" dirty="0"/>
              <a:t>As if in a peaceful slumber, the creature stretched itself out, scales covering its body from snout to tail.</a:t>
            </a:r>
          </a:p>
          <a:p>
            <a:r>
              <a:rPr lang="en-AU" sz="2800" dirty="0"/>
              <a:t>It lay there, waiting</a:t>
            </a:r>
          </a:p>
          <a:p>
            <a:endParaRPr lang="en-AU" sz="1800" dirty="0"/>
          </a:p>
        </p:txBody>
      </p:sp>
      <p:cxnSp>
        <p:nvCxnSpPr>
          <p:cNvPr id="6" name="Straight Connector 5"/>
          <p:cNvCxnSpPr/>
          <p:nvPr/>
        </p:nvCxnSpPr>
        <p:spPr>
          <a:xfrm>
            <a:off x="-106314" y="6858000"/>
            <a:ext cx="656098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7000240" y="4703158"/>
            <a:ext cx="5184908" cy="1569660"/>
          </a:xfrm>
          <a:prstGeom prst="rect">
            <a:avLst/>
          </a:prstGeom>
        </p:spPr>
        <p:txBody>
          <a:bodyPr wrap="square">
            <a:spAutoFit/>
          </a:bodyPr>
          <a:lstStyle/>
          <a:p>
            <a:r>
              <a:rPr lang="en-AU" sz="2400" b="1" dirty="0"/>
              <a:t>Perfect picture!</a:t>
            </a:r>
          </a:p>
          <a:p>
            <a:r>
              <a:rPr lang="en-AU" sz="2400" dirty="0"/>
              <a:t>Imagine what the rest of this creature looks like. Draw or describe what you have imagined.</a:t>
            </a:r>
          </a:p>
        </p:txBody>
      </p:sp>
    </p:spTree>
    <p:extLst>
      <p:ext uri="{BB962C8B-B14F-4D97-AF65-F5344CB8AC3E}">
        <p14:creationId xmlns:p14="http://schemas.microsoft.com/office/powerpoint/2010/main" val="33913917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09600"/>
          </a:xfrm>
        </p:spPr>
        <p:txBody>
          <a:bodyPr anchor="t">
            <a:normAutofit/>
          </a:bodyPr>
          <a:lstStyle/>
          <a:p>
            <a:r>
              <a:rPr lang="en-AU" dirty="0">
                <a:latin typeface="Hobo Std" panose="020B0803040709020204" pitchFamily="34" charset="0"/>
              </a:rPr>
              <a:t>The Eye</a:t>
            </a:r>
          </a:p>
        </p:txBody>
      </p:sp>
      <p:pic>
        <p:nvPicPr>
          <p:cNvPr id="5" name="Picture Placeholder 4"/>
          <p:cNvPicPr>
            <a:picLocks noGrp="1" noChangeAspect="1"/>
          </p:cNvPicPr>
          <p:nvPr>
            <p:ph type="pic" idx="1"/>
          </p:nvPr>
        </p:nvPicPr>
        <p:blipFill>
          <a:blip r:embed="rId2"/>
          <a:srcRect l="5264" r="5264"/>
          <a:stretch>
            <a:fillRect/>
          </a:stretch>
        </p:blipFill>
        <p:spPr>
          <a:xfrm>
            <a:off x="7407051" y="219130"/>
            <a:ext cx="4043794" cy="3193015"/>
          </a:xfrm>
          <a:prstGeom prst="rect">
            <a:avLst/>
          </a:prstGeom>
        </p:spPr>
      </p:pic>
      <p:sp>
        <p:nvSpPr>
          <p:cNvPr id="4" name="Text Placeholder 3"/>
          <p:cNvSpPr>
            <a:spLocks noGrp="1"/>
          </p:cNvSpPr>
          <p:nvPr>
            <p:ph type="body" sz="half" idx="2"/>
          </p:nvPr>
        </p:nvSpPr>
        <p:spPr>
          <a:xfrm>
            <a:off x="209867" y="1066800"/>
            <a:ext cx="6967109" cy="2782186"/>
          </a:xfrm>
        </p:spPr>
        <p:txBody>
          <a:bodyPr>
            <a:normAutofit/>
          </a:bodyPr>
          <a:lstStyle/>
          <a:p>
            <a:r>
              <a:rPr lang="en-AU" sz="1800" b="1" dirty="0"/>
              <a:t>Story starter!</a:t>
            </a:r>
          </a:p>
          <a:p>
            <a:r>
              <a:rPr lang="en-AU" dirty="0"/>
              <a:t>In the sweltering depths of the misty marsh, it lay there. Waiting.</a:t>
            </a:r>
          </a:p>
          <a:p>
            <a:r>
              <a:rPr lang="en-AU" dirty="0"/>
              <a:t>The eye was as green as the grass in a garden on a summer day, but much more deadly. It was speckled with gold, like the brightest stars shimmering in the sky at night, but much more deadly.</a:t>
            </a:r>
          </a:p>
          <a:p>
            <a:r>
              <a:rPr lang="en-AU" dirty="0"/>
              <a:t>As if in a peaceful slumber, the creature stretched itself out, scales covering its body from snout to tail.</a:t>
            </a:r>
          </a:p>
          <a:p>
            <a:r>
              <a:rPr lang="en-AU" dirty="0"/>
              <a:t>It lay there, </a:t>
            </a:r>
            <a:r>
              <a:rPr lang="en-AU" dirty="0" smtClean="0"/>
              <a:t>waiting.</a:t>
            </a:r>
            <a:endParaRPr lang="en-AU" dirty="0"/>
          </a:p>
          <a:p>
            <a:endParaRPr lang="en-AU" sz="1800" dirty="0"/>
          </a:p>
        </p:txBody>
      </p:sp>
      <p:cxnSp>
        <p:nvCxnSpPr>
          <p:cNvPr id="6" name="Straight Connector 5"/>
          <p:cNvCxnSpPr/>
          <p:nvPr/>
        </p:nvCxnSpPr>
        <p:spPr>
          <a:xfrm>
            <a:off x="209867" y="3519376"/>
            <a:ext cx="656098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5831643" y="3658367"/>
            <a:ext cx="6305107" cy="2554545"/>
          </a:xfrm>
          <a:prstGeom prst="rect">
            <a:avLst/>
          </a:prstGeom>
        </p:spPr>
        <p:txBody>
          <a:bodyPr wrap="square">
            <a:spAutoFit/>
          </a:bodyPr>
          <a:lstStyle/>
          <a:p>
            <a:r>
              <a:rPr lang="en-AU" sz="1600" dirty="0"/>
              <a:t>Can you use brackets to add extra information?</a:t>
            </a:r>
          </a:p>
          <a:p>
            <a:r>
              <a:rPr lang="en-AU" sz="1600" dirty="0"/>
              <a:t>E.g. His scales (covering his body from snout to tail) were two inches </a:t>
            </a:r>
            <a:r>
              <a:rPr lang="en-AU" sz="1600" dirty="0" smtClean="0"/>
              <a:t>thick.</a:t>
            </a:r>
          </a:p>
          <a:p>
            <a:endParaRPr lang="en-AU" sz="1600" dirty="0"/>
          </a:p>
          <a:p>
            <a:endParaRPr lang="en-AU" sz="1600" dirty="0" smtClean="0"/>
          </a:p>
          <a:p>
            <a:endParaRPr lang="en-AU" sz="1600" dirty="0"/>
          </a:p>
          <a:p>
            <a:r>
              <a:rPr lang="en-AU" sz="1600" b="1" dirty="0" smtClean="0"/>
              <a:t>Sick </a:t>
            </a:r>
            <a:r>
              <a:rPr lang="en-AU" sz="1600" b="1" dirty="0"/>
              <a:t>sentences!</a:t>
            </a:r>
          </a:p>
          <a:p>
            <a:r>
              <a:rPr lang="en-AU" sz="1600" dirty="0"/>
              <a:t>These sentences are ‘sick’ and need help to get better. Can you help</a:t>
            </a:r>
            <a:r>
              <a:rPr lang="en-AU" sz="1600" dirty="0" smtClean="0"/>
              <a:t>?</a:t>
            </a:r>
          </a:p>
          <a:p>
            <a:endParaRPr lang="en-AU" sz="1600" dirty="0"/>
          </a:p>
          <a:p>
            <a:r>
              <a:rPr lang="en-AU" sz="1600" dirty="0"/>
              <a:t>The big creature crawled out of the swamp. He had a big eye and scales on his big body.</a:t>
            </a:r>
          </a:p>
        </p:txBody>
      </p:sp>
      <p:sp>
        <p:nvSpPr>
          <p:cNvPr id="3" name="Rectangle 2"/>
          <p:cNvSpPr/>
          <p:nvPr/>
        </p:nvSpPr>
        <p:spPr>
          <a:xfrm>
            <a:off x="209867" y="3658367"/>
            <a:ext cx="5829426" cy="2800767"/>
          </a:xfrm>
          <a:prstGeom prst="rect">
            <a:avLst/>
          </a:prstGeom>
        </p:spPr>
        <p:txBody>
          <a:bodyPr wrap="square">
            <a:spAutoFit/>
          </a:bodyPr>
          <a:lstStyle/>
          <a:p>
            <a:r>
              <a:rPr lang="en-AU" sz="1600" b="1" dirty="0"/>
              <a:t>Sentence challenge!</a:t>
            </a:r>
          </a:p>
          <a:p>
            <a:r>
              <a:rPr lang="en-AU" sz="1600" dirty="0"/>
              <a:t>A parenthesis is a word or a phrase put into a sentence to </a:t>
            </a:r>
            <a:endParaRPr lang="en-AU" sz="1600" dirty="0" smtClean="0"/>
          </a:p>
          <a:p>
            <a:r>
              <a:rPr lang="en-AU" sz="1600" dirty="0" smtClean="0"/>
              <a:t>give </a:t>
            </a:r>
            <a:r>
              <a:rPr lang="en-AU" sz="1600" dirty="0"/>
              <a:t>it more information.</a:t>
            </a:r>
          </a:p>
          <a:p>
            <a:r>
              <a:rPr lang="en-AU" sz="1600" dirty="0"/>
              <a:t>Sometimes a parenthesis is in italics, sometimes it is in (brackets), sometimes there is a dash – and sometimes it has ‘inverted </a:t>
            </a:r>
            <a:endParaRPr lang="en-AU" sz="1600" dirty="0" smtClean="0"/>
          </a:p>
          <a:p>
            <a:r>
              <a:rPr lang="en-AU" sz="1600" dirty="0" smtClean="0"/>
              <a:t>commas</a:t>
            </a:r>
            <a:r>
              <a:rPr lang="en-AU" sz="1600" dirty="0"/>
              <a:t>’ around it.</a:t>
            </a:r>
          </a:p>
          <a:p>
            <a:r>
              <a:rPr lang="en-AU" sz="1600" dirty="0"/>
              <a:t>Parentheses are used to:</a:t>
            </a:r>
          </a:p>
          <a:p>
            <a:r>
              <a:rPr lang="en-AU" sz="1600" dirty="0"/>
              <a:t>Explain what a difficult word means.</a:t>
            </a:r>
          </a:p>
          <a:p>
            <a:r>
              <a:rPr lang="en-AU" sz="1600" dirty="0"/>
              <a:t>Show someone’s thoughts</a:t>
            </a:r>
          </a:p>
          <a:p>
            <a:r>
              <a:rPr lang="en-AU" sz="1600" dirty="0"/>
              <a:t>Add extra information to help the reader</a:t>
            </a:r>
          </a:p>
          <a:p>
            <a:r>
              <a:rPr lang="en-AU" sz="1600" dirty="0"/>
              <a:t>Emphasise a </a:t>
            </a:r>
            <a:r>
              <a:rPr lang="en-AU" sz="1600" dirty="0" smtClean="0"/>
              <a:t>point</a:t>
            </a:r>
            <a:endParaRPr lang="en-AU" sz="1600" dirty="0"/>
          </a:p>
        </p:txBody>
      </p:sp>
      <p:sp>
        <p:nvSpPr>
          <p:cNvPr id="9" name="TextBox 8"/>
          <p:cNvSpPr txBox="1"/>
          <p:nvPr/>
        </p:nvSpPr>
        <p:spPr>
          <a:xfrm rot="5400000">
            <a:off x="10237857" y="1323201"/>
            <a:ext cx="3200400" cy="553998"/>
          </a:xfrm>
          <a:prstGeom prst="rect">
            <a:avLst/>
          </a:prstGeom>
          <a:noFill/>
        </p:spPr>
        <p:txBody>
          <a:bodyPr wrap="square" rtlCol="0">
            <a:spAutoFit/>
          </a:bodyPr>
          <a:lstStyle/>
          <a:p>
            <a:r>
              <a:rPr lang="en-AU" sz="1000" dirty="0"/>
              <a:t>Photo courtesy of </a:t>
            </a:r>
            <a:endParaRPr lang="en-AU" sz="1000" b="1" dirty="0"/>
          </a:p>
          <a:p>
            <a:r>
              <a:rPr lang="en-AU" sz="1000" dirty="0"/>
              <a:t>Photo : Photo courtesy of Dennis Stewart, One Big Photo.</a:t>
            </a:r>
          </a:p>
          <a:p>
            <a:r>
              <a:rPr lang="en-AU" sz="1000" dirty="0" smtClean="0"/>
              <a:t>Activities </a:t>
            </a:r>
            <a:r>
              <a:rPr lang="en-AU" sz="1000" dirty="0" err="1" smtClean="0"/>
              <a:t>Pobble</a:t>
            </a:r>
            <a:r>
              <a:rPr lang="en-AU" sz="1000" dirty="0" smtClean="0"/>
              <a:t> 365</a:t>
            </a:r>
            <a:endParaRPr lang="en-AU" sz="1000" dirty="0"/>
          </a:p>
        </p:txBody>
      </p:sp>
    </p:spTree>
    <p:extLst>
      <p:ext uri="{BB962C8B-B14F-4D97-AF65-F5344CB8AC3E}">
        <p14:creationId xmlns:p14="http://schemas.microsoft.com/office/powerpoint/2010/main" val="21856694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Dangerous pet</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5923280" cy="3811588"/>
          </a:xfrm>
        </p:spPr>
        <p:txBody>
          <a:bodyPr>
            <a:noAutofit/>
          </a:bodyPr>
          <a:lstStyle/>
          <a:p>
            <a:r>
              <a:rPr lang="en-AU" sz="2800" b="1" dirty="0"/>
              <a:t>Story starter!</a:t>
            </a:r>
          </a:p>
          <a:p>
            <a:r>
              <a:rPr lang="en-AU" sz="2800" dirty="0"/>
              <a:t>The King had known that the gift he presented to his children on their 5th birthday was dangerous. He was prepared to take the risk of letting them own a pet dragon, however. One day, the twins would rule the kingdom together, and they would need all the help they could get. No-one could deny that a dragon was a powerful ally!</a:t>
            </a:r>
          </a:p>
          <a:p>
            <a:r>
              <a:rPr lang="en-AU" sz="2800" dirty="0"/>
              <a:t>Before that day, though, the children had much work to do. They had to train their dragon!</a:t>
            </a:r>
          </a:p>
        </p:txBody>
      </p:sp>
      <p:sp>
        <p:nvSpPr>
          <p:cNvPr id="8" name="TextBox 7"/>
          <p:cNvSpPr txBox="1"/>
          <p:nvPr/>
        </p:nvSpPr>
        <p:spPr>
          <a:xfrm>
            <a:off x="9723120" y="189999"/>
            <a:ext cx="2651760" cy="553998"/>
          </a:xfrm>
          <a:prstGeom prst="rect">
            <a:avLst/>
          </a:prstGeom>
          <a:noFill/>
        </p:spPr>
        <p:txBody>
          <a:bodyPr wrap="square" rtlCol="0">
            <a:spAutoFit/>
          </a:bodyPr>
          <a:lstStyle/>
          <a:p>
            <a:r>
              <a:rPr lang="en-AU" sz="1000" dirty="0"/>
              <a:t>Photo courtesy of Karen Alsop, www.storyart.com.au </a:t>
            </a:r>
            <a:r>
              <a:rPr lang="en-AU" sz="1000" dirty="0" smtClean="0"/>
              <a:t>, </a:t>
            </a:r>
          </a:p>
          <a:p>
            <a:r>
              <a:rPr lang="en-AU" sz="1000" dirty="0" smtClean="0"/>
              <a:t>Activities </a:t>
            </a:r>
            <a:r>
              <a:rPr lang="en-AU" sz="1000" dirty="0" err="1" smtClean="0"/>
              <a:t>Pobble</a:t>
            </a:r>
            <a:r>
              <a:rPr lang="en-AU" sz="1000" dirty="0" smtClean="0"/>
              <a:t> 365</a:t>
            </a:r>
            <a:endParaRPr lang="en-AU" sz="1000" dirty="0"/>
          </a:p>
        </p:txBody>
      </p:sp>
      <p:pic>
        <p:nvPicPr>
          <p:cNvPr id="5" name="Picture 4"/>
          <p:cNvPicPr>
            <a:picLocks noChangeAspect="1"/>
          </p:cNvPicPr>
          <p:nvPr/>
        </p:nvPicPr>
        <p:blipFill>
          <a:blip r:embed="rId2"/>
          <a:stretch>
            <a:fillRect/>
          </a:stretch>
        </p:blipFill>
        <p:spPr>
          <a:xfrm>
            <a:off x="6189980" y="670678"/>
            <a:ext cx="5562600" cy="3657600"/>
          </a:xfrm>
          <a:prstGeom prst="rect">
            <a:avLst/>
          </a:prstGeom>
        </p:spPr>
      </p:pic>
      <p:sp>
        <p:nvSpPr>
          <p:cNvPr id="3" name="Rectangle 2"/>
          <p:cNvSpPr/>
          <p:nvPr/>
        </p:nvSpPr>
        <p:spPr>
          <a:xfrm>
            <a:off x="6146800" y="4621347"/>
            <a:ext cx="6096000" cy="2092881"/>
          </a:xfrm>
          <a:prstGeom prst="rect">
            <a:avLst/>
          </a:prstGeom>
        </p:spPr>
        <p:txBody>
          <a:bodyPr>
            <a:spAutoFit/>
          </a:bodyPr>
          <a:lstStyle/>
          <a:p>
            <a:r>
              <a:rPr lang="en-AU" sz="2800" b="1" dirty="0"/>
              <a:t>Perfect picture!</a:t>
            </a:r>
          </a:p>
          <a:p>
            <a:r>
              <a:rPr lang="en-AU" sz="2800" dirty="0"/>
              <a:t>Think about what the children will teach the dragon. Can you draw them teaching him a certain skill?</a:t>
            </a:r>
          </a:p>
          <a:p>
            <a:endParaRPr lang="en-AU" dirty="0"/>
          </a:p>
        </p:txBody>
      </p:sp>
      <p:cxnSp>
        <p:nvCxnSpPr>
          <p:cNvPr id="9" name="Straight Connector 8"/>
          <p:cNvCxnSpPr/>
          <p:nvPr/>
        </p:nvCxnSpPr>
        <p:spPr>
          <a:xfrm flipV="1">
            <a:off x="254000" y="6858000"/>
            <a:ext cx="5740400" cy="203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507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09600"/>
          </a:xfrm>
        </p:spPr>
        <p:txBody>
          <a:bodyPr anchor="t">
            <a:normAutofit/>
          </a:bodyPr>
          <a:lstStyle/>
          <a:p>
            <a:r>
              <a:rPr lang="en-AU" dirty="0">
                <a:latin typeface="Hobo Std" panose="020B0803040709020204" pitchFamily="34" charset="0"/>
              </a:rPr>
              <a:t>The Eye</a:t>
            </a:r>
          </a:p>
        </p:txBody>
      </p:sp>
      <p:pic>
        <p:nvPicPr>
          <p:cNvPr id="5" name="Picture Placeholder 4"/>
          <p:cNvPicPr>
            <a:picLocks noGrp="1" noChangeAspect="1"/>
          </p:cNvPicPr>
          <p:nvPr>
            <p:ph type="pic" idx="1"/>
          </p:nvPr>
        </p:nvPicPr>
        <p:blipFill>
          <a:blip r:embed="rId2"/>
          <a:srcRect l="5264" r="5264"/>
          <a:stretch>
            <a:fillRect/>
          </a:stretch>
        </p:blipFill>
        <p:spPr>
          <a:xfrm>
            <a:off x="7081520" y="631836"/>
            <a:ext cx="4731068" cy="3735694"/>
          </a:xfrm>
          <a:prstGeom prst="rect">
            <a:avLst/>
          </a:prstGeom>
        </p:spPr>
      </p:pic>
      <p:sp>
        <p:nvSpPr>
          <p:cNvPr id="4" name="Text Placeholder 3"/>
          <p:cNvSpPr>
            <a:spLocks noGrp="1"/>
          </p:cNvSpPr>
          <p:nvPr>
            <p:ph type="body" sz="half" idx="2"/>
          </p:nvPr>
        </p:nvSpPr>
        <p:spPr>
          <a:xfrm>
            <a:off x="209868" y="1066800"/>
            <a:ext cx="6790372" cy="5557520"/>
          </a:xfrm>
        </p:spPr>
        <p:txBody>
          <a:bodyPr>
            <a:normAutofit/>
          </a:bodyPr>
          <a:lstStyle/>
          <a:p>
            <a:r>
              <a:rPr lang="en-AU" sz="2800" b="1" dirty="0"/>
              <a:t>Story starter!</a:t>
            </a:r>
          </a:p>
          <a:p>
            <a:r>
              <a:rPr lang="en-AU" sz="2800" dirty="0"/>
              <a:t>In the sweltering depths of the misty marsh, it lay there. Waiting.</a:t>
            </a:r>
          </a:p>
          <a:p>
            <a:r>
              <a:rPr lang="en-AU" sz="2800" dirty="0"/>
              <a:t>The eye was as green as the grass in a garden on a summer day, but much more deadly. It was speckled with gold, like the brightest stars shimmering in the sky at night, but much more deadly.</a:t>
            </a:r>
          </a:p>
          <a:p>
            <a:r>
              <a:rPr lang="en-AU" sz="2800" dirty="0"/>
              <a:t>As if in a peaceful slumber, the creature stretched itself out, scales covering its body from snout to tail.</a:t>
            </a:r>
          </a:p>
          <a:p>
            <a:r>
              <a:rPr lang="en-AU" sz="2800" dirty="0"/>
              <a:t>It lay there, waiting</a:t>
            </a:r>
          </a:p>
          <a:p>
            <a:endParaRPr lang="en-AU" sz="1800" dirty="0"/>
          </a:p>
        </p:txBody>
      </p:sp>
      <p:cxnSp>
        <p:nvCxnSpPr>
          <p:cNvPr id="6" name="Straight Connector 5"/>
          <p:cNvCxnSpPr/>
          <p:nvPr/>
        </p:nvCxnSpPr>
        <p:spPr>
          <a:xfrm>
            <a:off x="-106314" y="6858000"/>
            <a:ext cx="656098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7000240" y="4703158"/>
            <a:ext cx="5184908" cy="1938992"/>
          </a:xfrm>
          <a:prstGeom prst="rect">
            <a:avLst/>
          </a:prstGeom>
        </p:spPr>
        <p:txBody>
          <a:bodyPr wrap="square">
            <a:spAutoFit/>
          </a:bodyPr>
          <a:lstStyle/>
          <a:p>
            <a:r>
              <a:rPr lang="en-AU" sz="2400" b="1" dirty="0" smtClean="0"/>
              <a:t>What could happen as this story unfolds? </a:t>
            </a:r>
          </a:p>
          <a:p>
            <a:r>
              <a:rPr lang="en-AU" sz="2400" b="1" dirty="0" smtClean="0"/>
              <a:t>Draw a story graph to show  your thoughts .  Use the graph on the next slide to help.</a:t>
            </a:r>
            <a:endParaRPr lang="en-AU" sz="2400" dirty="0"/>
          </a:p>
        </p:txBody>
      </p:sp>
    </p:spTree>
    <p:extLst>
      <p:ext uri="{BB962C8B-B14F-4D97-AF65-F5344CB8AC3E}">
        <p14:creationId xmlns:p14="http://schemas.microsoft.com/office/powerpoint/2010/main" val="33960520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09600"/>
          </a:xfrm>
        </p:spPr>
        <p:txBody>
          <a:bodyPr anchor="t">
            <a:normAutofit/>
          </a:bodyPr>
          <a:lstStyle/>
          <a:p>
            <a:r>
              <a:rPr lang="en-AU" dirty="0">
                <a:latin typeface="Hobo Std" panose="020B0803040709020204" pitchFamily="34" charset="0"/>
              </a:rPr>
              <a:t>The Eye</a:t>
            </a:r>
          </a:p>
        </p:txBody>
      </p:sp>
      <p:cxnSp>
        <p:nvCxnSpPr>
          <p:cNvPr id="6" name="Straight Connector 5"/>
          <p:cNvCxnSpPr/>
          <p:nvPr/>
        </p:nvCxnSpPr>
        <p:spPr>
          <a:xfrm>
            <a:off x="-106314" y="6858000"/>
            <a:ext cx="656098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7000240" y="4703158"/>
            <a:ext cx="5184908" cy="461665"/>
          </a:xfrm>
          <a:prstGeom prst="rect">
            <a:avLst/>
          </a:prstGeom>
        </p:spPr>
        <p:txBody>
          <a:bodyPr wrap="square">
            <a:spAutoFit/>
          </a:bodyPr>
          <a:lstStyle/>
          <a:p>
            <a:endParaRPr lang="en-AU" sz="2400" dirty="0"/>
          </a:p>
        </p:txBody>
      </p:sp>
      <p:sp>
        <p:nvSpPr>
          <p:cNvPr id="7" name="Picture Placeholder 6"/>
          <p:cNvSpPr>
            <a:spLocks noGrp="1"/>
          </p:cNvSpPr>
          <p:nvPr>
            <p:ph type="pic" idx="1"/>
          </p:nvPr>
        </p:nvSpPr>
        <p:spPr/>
      </p:sp>
      <p:pic>
        <p:nvPicPr>
          <p:cNvPr id="9" name="Picture 8"/>
          <p:cNvPicPr>
            <a:picLocks noChangeAspect="1"/>
          </p:cNvPicPr>
          <p:nvPr/>
        </p:nvPicPr>
        <p:blipFill>
          <a:blip r:embed="rId2"/>
          <a:stretch>
            <a:fillRect/>
          </a:stretch>
        </p:blipFill>
        <p:spPr>
          <a:xfrm>
            <a:off x="4914265" y="214881"/>
            <a:ext cx="7149782" cy="5769359"/>
          </a:xfrm>
          <a:prstGeom prst="rect">
            <a:avLst/>
          </a:prstGeom>
        </p:spPr>
      </p:pic>
      <p:sp>
        <p:nvSpPr>
          <p:cNvPr id="12" name="Right Arrow Callout 11"/>
          <p:cNvSpPr/>
          <p:nvPr/>
        </p:nvSpPr>
        <p:spPr>
          <a:xfrm>
            <a:off x="284480" y="1066800"/>
            <a:ext cx="5892800" cy="5445760"/>
          </a:xfrm>
          <a:prstGeom prst="rightArrowCallout">
            <a:avLst>
              <a:gd name="adj1" fmla="val 14215"/>
              <a:gd name="adj2" fmla="val 10482"/>
              <a:gd name="adj3" fmla="val 25000"/>
              <a:gd name="adj4" fmla="val 6497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Story starter!</a:t>
            </a:r>
          </a:p>
          <a:p>
            <a:r>
              <a:rPr lang="en-AU" sz="2000" b="1" dirty="0"/>
              <a:t>In the sweltering depths of the misty marsh, it lay there. Waiting.</a:t>
            </a:r>
          </a:p>
          <a:p>
            <a:r>
              <a:rPr lang="en-AU" sz="2000" b="1" dirty="0"/>
              <a:t>The eye was as green as the grass in a garden on a summer day, but much more deadly. It was speckled with gold, like the brightest stars shimmering in the sky at night, but much more deadly.</a:t>
            </a:r>
          </a:p>
          <a:p>
            <a:r>
              <a:rPr lang="en-AU" sz="2000" b="1" dirty="0"/>
              <a:t>As if in a peaceful slumber, the creature stretched itself out, scales covering its body from snout to tail.</a:t>
            </a:r>
          </a:p>
          <a:p>
            <a:r>
              <a:rPr lang="en-AU" sz="2000" b="1" dirty="0"/>
              <a:t>It lay there, waiting</a:t>
            </a:r>
            <a:r>
              <a:rPr lang="en-AU" dirty="0"/>
              <a:t>.</a:t>
            </a:r>
          </a:p>
          <a:p>
            <a:pPr algn="ctr"/>
            <a:endParaRPr lang="en-AU" dirty="0"/>
          </a:p>
        </p:txBody>
      </p:sp>
    </p:spTree>
    <p:extLst>
      <p:ext uri="{BB962C8B-B14F-4D97-AF65-F5344CB8AC3E}">
        <p14:creationId xmlns:p14="http://schemas.microsoft.com/office/powerpoint/2010/main" val="7274717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08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628" y="215265"/>
            <a:ext cx="3932237" cy="599440"/>
          </a:xfrm>
        </p:spPr>
        <p:txBody>
          <a:bodyPr anchor="t">
            <a:normAutofit/>
          </a:bodyPr>
          <a:lstStyle/>
          <a:p>
            <a:pPr algn="ctr"/>
            <a:r>
              <a:rPr lang="en-AU" b="1" dirty="0">
                <a:latin typeface="Hobo Std" panose="020B0803040709020204" pitchFamily="34" charset="0"/>
              </a:rPr>
              <a:t>The Unseen</a:t>
            </a:r>
          </a:p>
        </p:txBody>
      </p:sp>
      <p:pic>
        <p:nvPicPr>
          <p:cNvPr id="5" name="Picture Placeholder 4"/>
          <p:cNvPicPr>
            <a:picLocks noGrp="1" noChangeAspect="1"/>
          </p:cNvPicPr>
          <p:nvPr>
            <p:ph type="pic" idx="1"/>
          </p:nvPr>
        </p:nvPicPr>
        <p:blipFill>
          <a:blip r:embed="rId2"/>
          <a:srcRect t="10117" b="10117"/>
          <a:stretch>
            <a:fillRect/>
          </a:stretch>
        </p:blipFill>
        <p:spPr>
          <a:xfrm>
            <a:off x="5788719" y="713105"/>
            <a:ext cx="6172200" cy="4873625"/>
          </a:xfrm>
          <a:prstGeom prst="rect">
            <a:avLst/>
          </a:prstGeom>
        </p:spPr>
      </p:pic>
      <p:sp>
        <p:nvSpPr>
          <p:cNvPr id="4" name="Text Placeholder 3"/>
          <p:cNvSpPr>
            <a:spLocks noGrp="1"/>
          </p:cNvSpPr>
          <p:nvPr>
            <p:ph type="body" sz="half" idx="2"/>
          </p:nvPr>
        </p:nvSpPr>
        <p:spPr>
          <a:xfrm>
            <a:off x="396240" y="1056640"/>
            <a:ext cx="5140960" cy="5801360"/>
          </a:xfrm>
        </p:spPr>
        <p:txBody>
          <a:bodyPr>
            <a:normAutofit/>
          </a:bodyPr>
          <a:lstStyle/>
          <a:p>
            <a:r>
              <a:rPr lang="en-AU" sz="1900" dirty="0" smtClean="0"/>
              <a:t>Story </a:t>
            </a:r>
            <a:r>
              <a:rPr lang="en-AU" sz="1900" dirty="0"/>
              <a:t>starter!</a:t>
            </a:r>
          </a:p>
          <a:p>
            <a:r>
              <a:rPr lang="en-AU" sz="1900" dirty="0"/>
              <a:t>Have you ever wondered what stars are for? Have you ever wondered why the wind blows? </a:t>
            </a:r>
          </a:p>
          <a:p>
            <a:r>
              <a:rPr lang="en-AU" sz="1900" dirty="0"/>
              <a:t>It’s all for them.</a:t>
            </a:r>
          </a:p>
          <a:p>
            <a:r>
              <a:rPr lang="en-AU" sz="1900" dirty="0"/>
              <a:t>When the world sleeps, they awaken. When we close our eyes, they open theirs. All around us, ever present yet unseen, they exist. Their home is the stars. Earth is their playground. This is their story…</a:t>
            </a:r>
          </a:p>
          <a:p>
            <a:r>
              <a:rPr lang="en-AU" sz="1900" dirty="0"/>
              <a:t>Question time!</a:t>
            </a:r>
          </a:p>
          <a:p>
            <a:r>
              <a:rPr lang="en-AU" sz="1900" dirty="0"/>
              <a:t>Do you think it is possible that we are not alone in the Universe?</a:t>
            </a:r>
          </a:p>
          <a:p>
            <a:r>
              <a:rPr lang="en-AU" sz="1900" dirty="0"/>
              <a:t>How do you think their flag became torn?</a:t>
            </a:r>
          </a:p>
          <a:p>
            <a:r>
              <a:rPr lang="en-AU" sz="1900" dirty="0"/>
              <a:t>How do you think they move around in the sky?</a:t>
            </a:r>
          </a:p>
          <a:p>
            <a:r>
              <a:rPr lang="en-AU" sz="1900" dirty="0"/>
              <a:t>Where do you think the plane in the background is going?</a:t>
            </a:r>
          </a:p>
          <a:p>
            <a:endParaRPr lang="en-AU" dirty="0"/>
          </a:p>
        </p:txBody>
      </p:sp>
      <p:sp>
        <p:nvSpPr>
          <p:cNvPr id="6" name="TextBox 5"/>
          <p:cNvSpPr txBox="1"/>
          <p:nvPr/>
        </p:nvSpPr>
        <p:spPr>
          <a:xfrm>
            <a:off x="9309159" y="6066937"/>
            <a:ext cx="2651760" cy="400110"/>
          </a:xfrm>
          <a:prstGeom prst="rect">
            <a:avLst/>
          </a:prstGeom>
          <a:noFill/>
        </p:spPr>
        <p:txBody>
          <a:bodyPr wrap="square" rtlCol="0">
            <a:spAutoFit/>
          </a:bodyPr>
          <a:lstStyle/>
          <a:p>
            <a:r>
              <a:rPr lang="en-AU" sz="1000" dirty="0"/>
              <a:t>Photo courtesy of Alexander </a:t>
            </a:r>
            <a:r>
              <a:rPr lang="en-AU" sz="1000" dirty="0" err="1"/>
              <a:t>Jansson</a:t>
            </a:r>
            <a:r>
              <a:rPr lang="en-AU" sz="1000" dirty="0" err="1" smtClean="0"/>
              <a:t>Activities</a:t>
            </a:r>
            <a:r>
              <a:rPr lang="en-AU" sz="1000" dirty="0" smtClean="0"/>
              <a:t> </a:t>
            </a:r>
            <a:r>
              <a:rPr lang="en-AU" sz="1000" dirty="0" err="1" smtClean="0"/>
              <a:t>Pobble</a:t>
            </a:r>
            <a:r>
              <a:rPr lang="en-AU" sz="1000" dirty="0" smtClean="0"/>
              <a:t> 365</a:t>
            </a:r>
            <a:endParaRPr lang="en-AU" sz="1000" dirty="0"/>
          </a:p>
        </p:txBody>
      </p:sp>
      <p:cxnSp>
        <p:nvCxnSpPr>
          <p:cNvPr id="8" name="Straight Connector 7"/>
          <p:cNvCxnSpPr/>
          <p:nvPr/>
        </p:nvCxnSpPr>
        <p:spPr>
          <a:xfrm>
            <a:off x="548640" y="3881120"/>
            <a:ext cx="4775200" cy="203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8694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08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628" y="215265"/>
            <a:ext cx="3932237" cy="599440"/>
          </a:xfrm>
        </p:spPr>
        <p:txBody>
          <a:bodyPr anchor="t">
            <a:normAutofit/>
          </a:bodyPr>
          <a:lstStyle/>
          <a:p>
            <a:pPr algn="ctr"/>
            <a:r>
              <a:rPr lang="en-AU" b="1" dirty="0">
                <a:latin typeface="Hobo Std" panose="020B0803040709020204" pitchFamily="34" charset="0"/>
              </a:rPr>
              <a:t>The Unseen</a:t>
            </a:r>
          </a:p>
        </p:txBody>
      </p:sp>
      <p:pic>
        <p:nvPicPr>
          <p:cNvPr id="5" name="Picture Placeholder 4"/>
          <p:cNvPicPr>
            <a:picLocks noGrp="1" noChangeAspect="1"/>
          </p:cNvPicPr>
          <p:nvPr>
            <p:ph type="pic" idx="1"/>
          </p:nvPr>
        </p:nvPicPr>
        <p:blipFill>
          <a:blip r:embed="rId2"/>
          <a:srcRect t="10117" b="10117"/>
          <a:stretch>
            <a:fillRect/>
          </a:stretch>
        </p:blipFill>
        <p:spPr>
          <a:xfrm>
            <a:off x="5788719" y="713105"/>
            <a:ext cx="6172200" cy="4873625"/>
          </a:xfrm>
          <a:prstGeom prst="rect">
            <a:avLst/>
          </a:prstGeom>
        </p:spPr>
      </p:pic>
      <p:sp>
        <p:nvSpPr>
          <p:cNvPr id="4" name="Text Placeholder 3"/>
          <p:cNvSpPr>
            <a:spLocks noGrp="1"/>
          </p:cNvSpPr>
          <p:nvPr>
            <p:ph type="body" sz="half" idx="2"/>
          </p:nvPr>
        </p:nvSpPr>
        <p:spPr>
          <a:xfrm>
            <a:off x="396240" y="1056640"/>
            <a:ext cx="5140960" cy="5801360"/>
          </a:xfrm>
        </p:spPr>
        <p:txBody>
          <a:bodyPr>
            <a:normAutofit/>
          </a:bodyPr>
          <a:lstStyle/>
          <a:p>
            <a:r>
              <a:rPr lang="en-AU" sz="2000" dirty="0" smtClean="0"/>
              <a:t>Story </a:t>
            </a:r>
            <a:r>
              <a:rPr lang="en-AU" sz="2000" dirty="0"/>
              <a:t>starter!</a:t>
            </a:r>
          </a:p>
          <a:p>
            <a:r>
              <a:rPr lang="en-AU" sz="2000" dirty="0"/>
              <a:t>Have you ever wondered what stars are for? Have you ever wondered why the wind blows? </a:t>
            </a:r>
          </a:p>
          <a:p>
            <a:r>
              <a:rPr lang="en-AU" sz="2000" dirty="0"/>
              <a:t>It’s all for them.</a:t>
            </a:r>
          </a:p>
          <a:p>
            <a:r>
              <a:rPr lang="en-AU" sz="2000" dirty="0"/>
              <a:t>When the world sleeps, they awaken. When we close our eyes, they open theirs. All around us, ever present yet unseen, they exist. Their home is the stars. Earth is their playground. This is their story…</a:t>
            </a:r>
          </a:p>
          <a:p>
            <a:endParaRPr lang="en-AU" sz="2000" dirty="0" smtClean="0"/>
          </a:p>
          <a:p>
            <a:r>
              <a:rPr lang="en-AU" sz="2400" b="1" dirty="0"/>
              <a:t>Perfect picture!</a:t>
            </a:r>
          </a:p>
          <a:p>
            <a:r>
              <a:rPr lang="en-AU" sz="2400" dirty="0"/>
              <a:t>Imagine where these ‘visitors’ live. Can you draw or describe their home?</a:t>
            </a:r>
          </a:p>
          <a:p>
            <a:endParaRPr lang="en-AU" dirty="0"/>
          </a:p>
        </p:txBody>
      </p:sp>
      <p:sp>
        <p:nvSpPr>
          <p:cNvPr id="6" name="TextBox 5"/>
          <p:cNvSpPr txBox="1"/>
          <p:nvPr/>
        </p:nvSpPr>
        <p:spPr>
          <a:xfrm>
            <a:off x="9309159" y="6066937"/>
            <a:ext cx="2651760" cy="400110"/>
          </a:xfrm>
          <a:prstGeom prst="rect">
            <a:avLst/>
          </a:prstGeom>
          <a:noFill/>
        </p:spPr>
        <p:txBody>
          <a:bodyPr wrap="square" rtlCol="0">
            <a:spAutoFit/>
          </a:bodyPr>
          <a:lstStyle/>
          <a:p>
            <a:r>
              <a:rPr lang="en-AU" sz="1000" dirty="0"/>
              <a:t>Photo courtesy of Alexander </a:t>
            </a:r>
            <a:r>
              <a:rPr lang="en-AU" sz="1000" dirty="0" err="1"/>
              <a:t>Jansson</a:t>
            </a:r>
            <a:r>
              <a:rPr lang="en-AU" sz="1000" dirty="0" err="1" smtClean="0"/>
              <a:t>Activities</a:t>
            </a:r>
            <a:r>
              <a:rPr lang="en-AU" sz="1000" dirty="0" smtClean="0"/>
              <a:t> </a:t>
            </a:r>
            <a:r>
              <a:rPr lang="en-AU" sz="1000" dirty="0" err="1" smtClean="0"/>
              <a:t>Pobble</a:t>
            </a:r>
            <a:r>
              <a:rPr lang="en-AU" sz="1000" dirty="0" smtClean="0"/>
              <a:t> 365</a:t>
            </a:r>
            <a:endParaRPr lang="en-AU" sz="1000" dirty="0"/>
          </a:p>
        </p:txBody>
      </p:sp>
      <p:cxnSp>
        <p:nvCxnSpPr>
          <p:cNvPr id="8" name="Straight Connector 7"/>
          <p:cNvCxnSpPr/>
          <p:nvPr/>
        </p:nvCxnSpPr>
        <p:spPr>
          <a:xfrm>
            <a:off x="500092" y="4246880"/>
            <a:ext cx="4775200" cy="203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7988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08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628" y="215265"/>
            <a:ext cx="3932237" cy="599440"/>
          </a:xfrm>
        </p:spPr>
        <p:txBody>
          <a:bodyPr anchor="t">
            <a:normAutofit/>
          </a:bodyPr>
          <a:lstStyle/>
          <a:p>
            <a:pPr algn="ctr"/>
            <a:r>
              <a:rPr lang="en-AU" b="1" dirty="0">
                <a:latin typeface="Hobo Std" panose="020B0803040709020204" pitchFamily="34" charset="0"/>
              </a:rPr>
              <a:t>The Unseen</a:t>
            </a:r>
          </a:p>
        </p:txBody>
      </p:sp>
      <p:pic>
        <p:nvPicPr>
          <p:cNvPr id="5" name="Picture Placeholder 4"/>
          <p:cNvPicPr>
            <a:picLocks noGrp="1" noChangeAspect="1"/>
          </p:cNvPicPr>
          <p:nvPr>
            <p:ph type="pic" idx="1"/>
          </p:nvPr>
        </p:nvPicPr>
        <p:blipFill>
          <a:blip r:embed="rId2"/>
          <a:srcRect t="10117" b="10117"/>
          <a:stretch>
            <a:fillRect/>
          </a:stretch>
        </p:blipFill>
        <p:spPr>
          <a:xfrm>
            <a:off x="6447980" y="314930"/>
            <a:ext cx="4990837" cy="3940810"/>
          </a:xfrm>
          <a:prstGeom prst="rect">
            <a:avLst/>
          </a:prstGeom>
        </p:spPr>
      </p:pic>
      <p:sp>
        <p:nvSpPr>
          <p:cNvPr id="4" name="Text Placeholder 3"/>
          <p:cNvSpPr>
            <a:spLocks noGrp="1"/>
          </p:cNvSpPr>
          <p:nvPr>
            <p:ph type="body" sz="half" idx="2"/>
          </p:nvPr>
        </p:nvSpPr>
        <p:spPr>
          <a:xfrm>
            <a:off x="225266" y="814705"/>
            <a:ext cx="5322094" cy="5801360"/>
          </a:xfrm>
        </p:spPr>
        <p:txBody>
          <a:bodyPr>
            <a:normAutofit/>
          </a:bodyPr>
          <a:lstStyle/>
          <a:p>
            <a:r>
              <a:rPr lang="en-AU" sz="2000" dirty="0" smtClean="0"/>
              <a:t>Story starter!</a:t>
            </a:r>
          </a:p>
          <a:p>
            <a:r>
              <a:rPr lang="en-AU" sz="2000" dirty="0" smtClean="0"/>
              <a:t>Have you ever wondered what stars are for? Have you ever wondered why the wind blows? </a:t>
            </a:r>
          </a:p>
          <a:p>
            <a:r>
              <a:rPr lang="en-AU" sz="2000" dirty="0" smtClean="0"/>
              <a:t>It’s all for them.</a:t>
            </a:r>
          </a:p>
          <a:p>
            <a:r>
              <a:rPr lang="en-AU" sz="2000" dirty="0" smtClean="0"/>
              <a:t>When the world sleeps, they awaken. When we close our eyes, they open theirs. All around us, ever present yet unseen, they exist. Their home is the stars. Earth is their playground. This is their story…</a:t>
            </a:r>
          </a:p>
          <a:p>
            <a:endParaRPr lang="en-AU" sz="2000" dirty="0" smtClean="0"/>
          </a:p>
          <a:p>
            <a:endParaRPr lang="en-AU" sz="2000" dirty="0" smtClean="0"/>
          </a:p>
          <a:p>
            <a:pPr defTabSz="457200"/>
            <a:r>
              <a:rPr lang="en-AU" sz="1800" dirty="0"/>
              <a:t>Sick sentences!</a:t>
            </a:r>
          </a:p>
          <a:p>
            <a:pPr defTabSz="457200"/>
            <a:r>
              <a:rPr lang="en-AU" sz="1800" dirty="0"/>
              <a:t>These sentences are ‘sick’ and need help to get better. Can you help?</a:t>
            </a:r>
          </a:p>
          <a:p>
            <a:pPr defTabSz="457200"/>
            <a:r>
              <a:rPr lang="en-AU" sz="1800" dirty="0"/>
              <a:t>The big flag blew in the wind. Their boat went through the night sky.</a:t>
            </a:r>
          </a:p>
          <a:p>
            <a:endParaRPr lang="en-AU" dirty="0"/>
          </a:p>
        </p:txBody>
      </p:sp>
      <p:sp>
        <p:nvSpPr>
          <p:cNvPr id="6" name="TextBox 5"/>
          <p:cNvSpPr txBox="1"/>
          <p:nvPr/>
        </p:nvSpPr>
        <p:spPr>
          <a:xfrm>
            <a:off x="9288839" y="314930"/>
            <a:ext cx="2651760" cy="400110"/>
          </a:xfrm>
          <a:prstGeom prst="rect">
            <a:avLst/>
          </a:prstGeom>
          <a:noFill/>
        </p:spPr>
        <p:txBody>
          <a:bodyPr wrap="square" rtlCol="0">
            <a:spAutoFit/>
          </a:bodyPr>
          <a:lstStyle/>
          <a:p>
            <a:r>
              <a:rPr lang="en-AU" sz="1000" dirty="0"/>
              <a:t>Photo courtesy of Alexander </a:t>
            </a:r>
            <a:r>
              <a:rPr lang="en-AU" sz="1000" dirty="0" err="1"/>
              <a:t>Jansson</a:t>
            </a:r>
            <a:r>
              <a:rPr lang="en-AU" sz="1000" dirty="0" err="1" smtClean="0"/>
              <a:t>Activities</a:t>
            </a:r>
            <a:r>
              <a:rPr lang="en-AU" sz="1000" dirty="0" smtClean="0"/>
              <a:t> </a:t>
            </a:r>
            <a:r>
              <a:rPr lang="en-AU" sz="1000" dirty="0" err="1" smtClean="0"/>
              <a:t>Pobble</a:t>
            </a:r>
            <a:r>
              <a:rPr lang="en-AU" sz="1000" dirty="0" smtClean="0"/>
              <a:t> 365</a:t>
            </a:r>
            <a:endParaRPr lang="en-AU" sz="1000" dirty="0"/>
          </a:p>
        </p:txBody>
      </p:sp>
      <p:cxnSp>
        <p:nvCxnSpPr>
          <p:cNvPr id="8" name="Straight Connector 7"/>
          <p:cNvCxnSpPr/>
          <p:nvPr/>
        </p:nvCxnSpPr>
        <p:spPr>
          <a:xfrm>
            <a:off x="498713" y="3942080"/>
            <a:ext cx="4775200" cy="203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895398" y="4363690"/>
            <a:ext cx="6096000" cy="2308324"/>
          </a:xfrm>
          <a:prstGeom prst="rect">
            <a:avLst/>
          </a:prstGeom>
        </p:spPr>
        <p:txBody>
          <a:bodyPr>
            <a:spAutoFit/>
          </a:bodyPr>
          <a:lstStyle/>
          <a:p>
            <a:r>
              <a:rPr lang="en-AU" b="1" dirty="0"/>
              <a:t>Sentence challenge!</a:t>
            </a:r>
          </a:p>
          <a:p>
            <a:r>
              <a:rPr lang="en-AU" dirty="0" err="1" smtClean="0"/>
              <a:t>Anxiliary</a:t>
            </a:r>
            <a:r>
              <a:rPr lang="en-AU" dirty="0" smtClean="0"/>
              <a:t> verbs is </a:t>
            </a:r>
            <a:r>
              <a:rPr lang="en-AU" dirty="0"/>
              <a:t>used to express intention for the future.</a:t>
            </a:r>
          </a:p>
          <a:p>
            <a:r>
              <a:rPr lang="en-AU" dirty="0" smtClean="0"/>
              <a:t>Which option </a:t>
            </a:r>
            <a:r>
              <a:rPr lang="en-AU" dirty="0"/>
              <a:t>completes the sentence below?</a:t>
            </a:r>
          </a:p>
          <a:p>
            <a:r>
              <a:rPr lang="en-AU" dirty="0"/>
              <a:t>I wish I __________see these mysterious visitors that come out at night</a:t>
            </a:r>
          </a:p>
          <a:p>
            <a:r>
              <a:rPr lang="en-AU" dirty="0"/>
              <a:t>can</a:t>
            </a:r>
          </a:p>
          <a:p>
            <a:r>
              <a:rPr lang="en-AU" dirty="0"/>
              <a:t>will</a:t>
            </a:r>
          </a:p>
          <a:p>
            <a:r>
              <a:rPr lang="en-AU" dirty="0" smtClean="0"/>
              <a:t>Could                         Rewrite the sentence placing in your choice</a:t>
            </a:r>
            <a:endParaRPr lang="en-AU" dirty="0"/>
          </a:p>
        </p:txBody>
      </p:sp>
    </p:spTree>
    <p:extLst>
      <p:ext uri="{BB962C8B-B14F-4D97-AF65-F5344CB8AC3E}">
        <p14:creationId xmlns:p14="http://schemas.microsoft.com/office/powerpoint/2010/main" val="35419703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08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628" y="215265"/>
            <a:ext cx="3932237" cy="599440"/>
          </a:xfrm>
        </p:spPr>
        <p:txBody>
          <a:bodyPr anchor="t">
            <a:normAutofit/>
          </a:bodyPr>
          <a:lstStyle/>
          <a:p>
            <a:pPr algn="ctr"/>
            <a:r>
              <a:rPr lang="en-AU" b="1" dirty="0">
                <a:latin typeface="Hobo Std" panose="020B0803040709020204" pitchFamily="34" charset="0"/>
              </a:rPr>
              <a:t>The Unseen</a:t>
            </a:r>
          </a:p>
        </p:txBody>
      </p:sp>
      <p:pic>
        <p:nvPicPr>
          <p:cNvPr id="5" name="Picture Placeholder 4"/>
          <p:cNvPicPr>
            <a:picLocks noGrp="1" noChangeAspect="1"/>
          </p:cNvPicPr>
          <p:nvPr>
            <p:ph type="pic" idx="1"/>
          </p:nvPr>
        </p:nvPicPr>
        <p:blipFill>
          <a:blip r:embed="rId2"/>
          <a:srcRect t="10117" b="10117"/>
          <a:stretch>
            <a:fillRect/>
          </a:stretch>
        </p:blipFill>
        <p:spPr>
          <a:xfrm>
            <a:off x="5788719" y="713105"/>
            <a:ext cx="6172200" cy="4873625"/>
          </a:xfrm>
          <a:prstGeom prst="rect">
            <a:avLst/>
          </a:prstGeom>
        </p:spPr>
      </p:pic>
      <p:sp>
        <p:nvSpPr>
          <p:cNvPr id="4" name="Text Placeholder 3"/>
          <p:cNvSpPr>
            <a:spLocks noGrp="1"/>
          </p:cNvSpPr>
          <p:nvPr>
            <p:ph type="body" sz="half" idx="2"/>
          </p:nvPr>
        </p:nvSpPr>
        <p:spPr>
          <a:xfrm>
            <a:off x="396240" y="1056640"/>
            <a:ext cx="5140960" cy="5801360"/>
          </a:xfrm>
        </p:spPr>
        <p:txBody>
          <a:bodyPr>
            <a:normAutofit/>
          </a:bodyPr>
          <a:lstStyle/>
          <a:p>
            <a:r>
              <a:rPr lang="en-AU" sz="2000" dirty="0" smtClean="0"/>
              <a:t>Story </a:t>
            </a:r>
            <a:r>
              <a:rPr lang="en-AU" sz="2000" dirty="0"/>
              <a:t>starter!</a:t>
            </a:r>
          </a:p>
          <a:p>
            <a:r>
              <a:rPr lang="en-AU" sz="2000" dirty="0"/>
              <a:t>Have you ever wondered what stars are for? Have you ever wondered why the wind blows? </a:t>
            </a:r>
          </a:p>
          <a:p>
            <a:r>
              <a:rPr lang="en-AU" sz="2000" dirty="0"/>
              <a:t>It’s all for them.</a:t>
            </a:r>
          </a:p>
          <a:p>
            <a:r>
              <a:rPr lang="en-AU" sz="2000" dirty="0"/>
              <a:t>When the world sleeps, they awaken. When we close our eyes, they open theirs. All around us, ever present yet unseen, they exist. Their home is the stars. Earth is their playground. This is their story…</a:t>
            </a:r>
          </a:p>
          <a:p>
            <a:endParaRPr lang="en-AU" sz="2000" dirty="0" smtClean="0"/>
          </a:p>
          <a:p>
            <a:endParaRPr lang="en-AU" sz="2000" dirty="0"/>
          </a:p>
          <a:p>
            <a:r>
              <a:rPr lang="en-AU" sz="2000" dirty="0"/>
              <a:t>Can you continue the story about these mysterious visitors?</a:t>
            </a:r>
            <a:endParaRPr lang="en-AU" sz="2000" dirty="0" smtClean="0"/>
          </a:p>
          <a:p>
            <a:endParaRPr lang="en-AU" dirty="0"/>
          </a:p>
        </p:txBody>
      </p:sp>
      <p:sp>
        <p:nvSpPr>
          <p:cNvPr id="6" name="TextBox 5"/>
          <p:cNvSpPr txBox="1"/>
          <p:nvPr/>
        </p:nvSpPr>
        <p:spPr>
          <a:xfrm>
            <a:off x="9309159" y="6066937"/>
            <a:ext cx="2651760" cy="400110"/>
          </a:xfrm>
          <a:prstGeom prst="rect">
            <a:avLst/>
          </a:prstGeom>
          <a:noFill/>
        </p:spPr>
        <p:txBody>
          <a:bodyPr wrap="square" rtlCol="0">
            <a:spAutoFit/>
          </a:bodyPr>
          <a:lstStyle/>
          <a:p>
            <a:r>
              <a:rPr lang="en-AU" sz="1000" dirty="0"/>
              <a:t>Photo courtesy of Alexander </a:t>
            </a:r>
            <a:r>
              <a:rPr lang="en-AU" sz="1000" dirty="0" err="1"/>
              <a:t>Jansson</a:t>
            </a:r>
            <a:r>
              <a:rPr lang="en-AU" sz="1000" dirty="0" err="1" smtClean="0"/>
              <a:t>Activities</a:t>
            </a:r>
            <a:r>
              <a:rPr lang="en-AU" sz="1000" dirty="0" smtClean="0"/>
              <a:t> </a:t>
            </a:r>
            <a:r>
              <a:rPr lang="en-AU" sz="1000" dirty="0" err="1" smtClean="0"/>
              <a:t>Pobble</a:t>
            </a:r>
            <a:r>
              <a:rPr lang="en-AU" sz="1000" dirty="0" smtClean="0"/>
              <a:t> 365</a:t>
            </a:r>
            <a:endParaRPr lang="en-AU" sz="1000" dirty="0"/>
          </a:p>
        </p:txBody>
      </p:sp>
    </p:spTree>
    <p:extLst>
      <p:ext uri="{BB962C8B-B14F-4D97-AF65-F5344CB8AC3E}">
        <p14:creationId xmlns:p14="http://schemas.microsoft.com/office/powerpoint/2010/main" val="12248969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AU" sz="2900" b="1" dirty="0">
                <a:latin typeface="Hobo Std" panose="020B0803040709020204" pitchFamily="34" charset="0"/>
              </a:rPr>
              <a:t>Secret Magic</a:t>
            </a:r>
          </a:p>
        </p:txBody>
      </p:sp>
      <p:sp>
        <p:nvSpPr>
          <p:cNvPr id="4" name="Text Placeholder 3"/>
          <p:cNvSpPr>
            <a:spLocks noGrp="1"/>
          </p:cNvSpPr>
          <p:nvPr>
            <p:ph type="body" sz="half" idx="2"/>
          </p:nvPr>
        </p:nvSpPr>
        <p:spPr>
          <a:xfrm>
            <a:off x="656908" y="1076960"/>
            <a:ext cx="7257732" cy="5547360"/>
          </a:xfrm>
        </p:spPr>
        <p:txBody>
          <a:bodyPr>
            <a:normAutofit fontScale="85000" lnSpcReduction="20000"/>
          </a:bodyPr>
          <a:lstStyle/>
          <a:p>
            <a:pPr>
              <a:lnSpc>
                <a:spcPct val="110000"/>
              </a:lnSpc>
            </a:pPr>
            <a:r>
              <a:rPr lang="en-AU" sz="2100" b="1" dirty="0"/>
              <a:t>Story starter!</a:t>
            </a:r>
          </a:p>
          <a:p>
            <a:pPr>
              <a:lnSpc>
                <a:spcPct val="110000"/>
              </a:lnSpc>
            </a:pPr>
            <a:r>
              <a:rPr lang="en-AU" sz="2100" dirty="0"/>
              <a:t>Bella had always been different from the other children at school. They looked at her strangely, and she would often hear them whispering about her when they thought she wasn’t there. Sometimes they whispered about her even when they knew she was listening.</a:t>
            </a:r>
          </a:p>
          <a:p>
            <a:pPr>
              <a:lnSpc>
                <a:spcPct val="110000"/>
              </a:lnSpc>
            </a:pPr>
            <a:r>
              <a:rPr lang="en-AU" sz="2100" dirty="0"/>
              <a:t>Every evening when Bella returned home, her real life began. The everyday worries of school and other children were banished from her mind. Bella had another life. A life that was secret. A life that was magical.</a:t>
            </a:r>
          </a:p>
          <a:p>
            <a:pPr>
              <a:lnSpc>
                <a:spcPct val="110000"/>
              </a:lnSpc>
            </a:pPr>
            <a:r>
              <a:rPr lang="en-AU" sz="2100" dirty="0"/>
              <a:t>As she clambered over the rooftops, with her trusted and faithful companion, she could feel the magic coursing through her body. It warmed her, like the glowing embers of a comforting fire</a:t>
            </a:r>
            <a:r>
              <a:rPr lang="en-AU" sz="2100" dirty="0" smtClean="0"/>
              <a:t>.</a:t>
            </a:r>
          </a:p>
          <a:p>
            <a:pPr>
              <a:lnSpc>
                <a:spcPct val="110000"/>
              </a:lnSpc>
            </a:pPr>
            <a:endParaRPr lang="en-AU" sz="2100" dirty="0" smtClean="0"/>
          </a:p>
          <a:p>
            <a:r>
              <a:rPr lang="en-AU" sz="2100" b="1" dirty="0"/>
              <a:t>Question time!</a:t>
            </a:r>
          </a:p>
          <a:p>
            <a:r>
              <a:rPr lang="en-AU" sz="2100" dirty="0"/>
              <a:t>Can you continue the story? Where are Bella and her companion going?</a:t>
            </a:r>
          </a:p>
          <a:p>
            <a:r>
              <a:rPr lang="en-AU" sz="2100" dirty="0"/>
              <a:t>What does ‘companion’ mean?</a:t>
            </a:r>
          </a:p>
          <a:p>
            <a:r>
              <a:rPr lang="en-AU" sz="2100" dirty="0"/>
              <a:t>Who is Bella’s companion?</a:t>
            </a:r>
          </a:p>
          <a:p>
            <a:r>
              <a:rPr lang="en-AU" sz="2100" dirty="0"/>
              <a:t>Do you think Bella’s cat is a ‘normal’ animal?</a:t>
            </a:r>
          </a:p>
          <a:p>
            <a:r>
              <a:rPr lang="en-AU" sz="2100" dirty="0"/>
              <a:t>What are Bella’s magical powers?</a:t>
            </a:r>
          </a:p>
          <a:p>
            <a:endParaRPr lang="en-AU" sz="1800" dirty="0"/>
          </a:p>
          <a:p>
            <a:endParaRPr lang="en-AU" dirty="0"/>
          </a:p>
        </p:txBody>
      </p:sp>
      <p:pic>
        <p:nvPicPr>
          <p:cNvPr id="6" name="Picture 5"/>
          <p:cNvPicPr>
            <a:picLocks noChangeAspect="1"/>
          </p:cNvPicPr>
          <p:nvPr/>
        </p:nvPicPr>
        <p:blipFill>
          <a:blip r:embed="rId2"/>
          <a:stretch>
            <a:fillRect/>
          </a:stretch>
        </p:blipFill>
        <p:spPr>
          <a:xfrm>
            <a:off x="8097520" y="457200"/>
            <a:ext cx="3867149" cy="4899704"/>
          </a:xfrm>
          <a:prstGeom prst="rect">
            <a:avLst/>
          </a:prstGeom>
        </p:spPr>
      </p:pic>
      <p:sp>
        <p:nvSpPr>
          <p:cNvPr id="7" name="TextBox 6"/>
          <p:cNvSpPr txBox="1"/>
          <p:nvPr/>
        </p:nvSpPr>
        <p:spPr>
          <a:xfrm>
            <a:off x="9540240" y="57090"/>
            <a:ext cx="2651760" cy="400110"/>
          </a:xfrm>
          <a:prstGeom prst="rect">
            <a:avLst/>
          </a:prstGeom>
          <a:noFill/>
        </p:spPr>
        <p:txBody>
          <a:bodyPr wrap="square" rtlCol="0">
            <a:spAutoFit/>
          </a:bodyPr>
          <a:lstStyle/>
          <a:p>
            <a:r>
              <a:rPr lang="en-AU" sz="1000" dirty="0"/>
              <a:t>Photo courtesy of Alexander </a:t>
            </a:r>
            <a:r>
              <a:rPr lang="en-AU" sz="1000" dirty="0" err="1"/>
              <a:t>Jansson</a:t>
            </a:r>
            <a:r>
              <a:rPr lang="en-AU" sz="1000" dirty="0" err="1" smtClean="0"/>
              <a:t>Activities</a:t>
            </a:r>
            <a:r>
              <a:rPr lang="en-AU" sz="1000" dirty="0" smtClean="0"/>
              <a:t> </a:t>
            </a:r>
            <a:r>
              <a:rPr lang="en-AU" sz="1000" dirty="0" err="1" smtClean="0"/>
              <a:t>Pobble</a:t>
            </a:r>
            <a:r>
              <a:rPr lang="en-AU" sz="1000" dirty="0" smtClean="0"/>
              <a:t> 365</a:t>
            </a:r>
            <a:endParaRPr lang="en-AU" sz="1000" dirty="0"/>
          </a:p>
        </p:txBody>
      </p:sp>
      <p:sp>
        <p:nvSpPr>
          <p:cNvPr id="8" name="Rectangle 7"/>
          <p:cNvSpPr/>
          <p:nvPr/>
        </p:nvSpPr>
        <p:spPr>
          <a:xfrm>
            <a:off x="5780088" y="5385935"/>
            <a:ext cx="6096000" cy="1200329"/>
          </a:xfrm>
          <a:prstGeom prst="rect">
            <a:avLst/>
          </a:prstGeom>
        </p:spPr>
        <p:txBody>
          <a:bodyPr>
            <a:spAutoFit/>
          </a:bodyPr>
          <a:lstStyle/>
          <a:p>
            <a:r>
              <a:rPr lang="en-AU" dirty="0"/>
              <a:t>Where is she going?</a:t>
            </a:r>
          </a:p>
          <a:p>
            <a:r>
              <a:rPr lang="en-AU" dirty="0"/>
              <a:t>Do you think her family know about her powers?</a:t>
            </a:r>
          </a:p>
          <a:p>
            <a:r>
              <a:rPr lang="en-AU" dirty="0"/>
              <a:t>If you were Bella, how would you use your magical powers?</a:t>
            </a:r>
          </a:p>
          <a:p>
            <a:r>
              <a:rPr lang="en-AU" dirty="0"/>
              <a:t>Why is she walking along rooftops?</a:t>
            </a:r>
          </a:p>
        </p:txBody>
      </p:sp>
      <p:cxnSp>
        <p:nvCxnSpPr>
          <p:cNvPr id="10" name="Straight Connector 9"/>
          <p:cNvCxnSpPr/>
          <p:nvPr/>
        </p:nvCxnSpPr>
        <p:spPr>
          <a:xfrm>
            <a:off x="839788" y="4409440"/>
            <a:ext cx="6871652" cy="304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6895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AU" sz="2900" b="1" dirty="0">
                <a:latin typeface="Hobo Std" panose="020B0803040709020204" pitchFamily="34" charset="0"/>
              </a:rPr>
              <a:t>Secret Magic</a:t>
            </a:r>
          </a:p>
        </p:txBody>
      </p:sp>
      <p:sp>
        <p:nvSpPr>
          <p:cNvPr id="4" name="Text Placeholder 3"/>
          <p:cNvSpPr>
            <a:spLocks noGrp="1"/>
          </p:cNvSpPr>
          <p:nvPr>
            <p:ph type="body" sz="half" idx="2"/>
          </p:nvPr>
        </p:nvSpPr>
        <p:spPr>
          <a:xfrm>
            <a:off x="656908" y="1076960"/>
            <a:ext cx="7257732" cy="5547360"/>
          </a:xfrm>
        </p:spPr>
        <p:txBody>
          <a:bodyPr>
            <a:normAutofit/>
          </a:bodyPr>
          <a:lstStyle/>
          <a:p>
            <a:pPr>
              <a:lnSpc>
                <a:spcPct val="110000"/>
              </a:lnSpc>
            </a:pPr>
            <a:r>
              <a:rPr lang="en-AU" sz="1800" b="1" dirty="0"/>
              <a:t>Story starter!</a:t>
            </a:r>
          </a:p>
          <a:p>
            <a:pPr>
              <a:lnSpc>
                <a:spcPct val="110000"/>
              </a:lnSpc>
            </a:pPr>
            <a:r>
              <a:rPr lang="en-AU" sz="1800" dirty="0"/>
              <a:t>Bella had always been different from the other children at school. They looked at her strangely, and she would often hear them whispering about her when they thought she wasn’t there. Sometimes they whispered about her even when they knew she was listening.</a:t>
            </a:r>
          </a:p>
          <a:p>
            <a:pPr>
              <a:lnSpc>
                <a:spcPct val="110000"/>
              </a:lnSpc>
            </a:pPr>
            <a:r>
              <a:rPr lang="en-AU" sz="1800" dirty="0"/>
              <a:t>Every evening when Bella returned home, her real life began. The everyday worries of school and other children were banished from her mind. Bella had another life. A life that was secret. A life that was magical.</a:t>
            </a:r>
          </a:p>
          <a:p>
            <a:pPr>
              <a:lnSpc>
                <a:spcPct val="110000"/>
              </a:lnSpc>
            </a:pPr>
            <a:r>
              <a:rPr lang="en-AU" sz="1800" dirty="0"/>
              <a:t>As she clambered over the rooftops, with her trusted and faithful companion, she could feel the magic coursing through her body. It warmed her, like the glowing embers of a comforting fire</a:t>
            </a:r>
            <a:r>
              <a:rPr lang="en-AU" sz="1800" dirty="0" smtClean="0"/>
              <a:t>.</a:t>
            </a:r>
          </a:p>
          <a:p>
            <a:pPr>
              <a:lnSpc>
                <a:spcPct val="110000"/>
              </a:lnSpc>
            </a:pPr>
            <a:endParaRPr lang="en-AU" sz="2100" dirty="0" smtClean="0"/>
          </a:p>
          <a:p>
            <a:endParaRPr lang="en-AU" sz="1800" dirty="0"/>
          </a:p>
          <a:p>
            <a:endParaRPr lang="en-AU" dirty="0"/>
          </a:p>
        </p:txBody>
      </p:sp>
      <p:pic>
        <p:nvPicPr>
          <p:cNvPr id="6" name="Picture 5"/>
          <p:cNvPicPr>
            <a:picLocks noChangeAspect="1"/>
          </p:cNvPicPr>
          <p:nvPr/>
        </p:nvPicPr>
        <p:blipFill>
          <a:blip r:embed="rId2"/>
          <a:stretch>
            <a:fillRect/>
          </a:stretch>
        </p:blipFill>
        <p:spPr>
          <a:xfrm>
            <a:off x="8097520" y="457200"/>
            <a:ext cx="3867149" cy="4899704"/>
          </a:xfrm>
          <a:prstGeom prst="rect">
            <a:avLst/>
          </a:prstGeom>
        </p:spPr>
      </p:pic>
      <p:sp>
        <p:nvSpPr>
          <p:cNvPr id="7" name="TextBox 6"/>
          <p:cNvSpPr txBox="1"/>
          <p:nvPr/>
        </p:nvSpPr>
        <p:spPr>
          <a:xfrm>
            <a:off x="9682480" y="5565744"/>
            <a:ext cx="2651760" cy="400110"/>
          </a:xfrm>
          <a:prstGeom prst="rect">
            <a:avLst/>
          </a:prstGeom>
          <a:noFill/>
        </p:spPr>
        <p:txBody>
          <a:bodyPr wrap="square" rtlCol="0">
            <a:spAutoFit/>
          </a:bodyPr>
          <a:lstStyle/>
          <a:p>
            <a:r>
              <a:rPr lang="en-AU" sz="1000" dirty="0"/>
              <a:t>Photo courtesy of Alexander </a:t>
            </a:r>
            <a:r>
              <a:rPr lang="en-AU" sz="1000" dirty="0" err="1"/>
              <a:t>Jansson</a:t>
            </a:r>
            <a:r>
              <a:rPr lang="en-AU" sz="1000" dirty="0" err="1" smtClean="0"/>
              <a:t>Activities</a:t>
            </a:r>
            <a:r>
              <a:rPr lang="en-AU" sz="1000" dirty="0" smtClean="0"/>
              <a:t> </a:t>
            </a:r>
            <a:r>
              <a:rPr lang="en-AU" sz="1000" dirty="0" err="1" smtClean="0"/>
              <a:t>Pobble</a:t>
            </a:r>
            <a:r>
              <a:rPr lang="en-AU" sz="1000" dirty="0" smtClean="0"/>
              <a:t> 365</a:t>
            </a:r>
            <a:endParaRPr lang="en-AU" sz="1000" dirty="0"/>
          </a:p>
        </p:txBody>
      </p:sp>
      <p:sp>
        <p:nvSpPr>
          <p:cNvPr id="8" name="Rectangle 7"/>
          <p:cNvSpPr/>
          <p:nvPr/>
        </p:nvSpPr>
        <p:spPr>
          <a:xfrm>
            <a:off x="707708" y="5165635"/>
            <a:ext cx="6096000" cy="1200329"/>
          </a:xfrm>
          <a:prstGeom prst="rect">
            <a:avLst/>
          </a:prstGeom>
        </p:spPr>
        <p:txBody>
          <a:bodyPr>
            <a:spAutoFit/>
          </a:bodyPr>
          <a:lstStyle/>
          <a:p>
            <a:r>
              <a:rPr lang="en-AU" sz="2400" b="1" dirty="0"/>
              <a:t>Perfect picture!</a:t>
            </a:r>
          </a:p>
          <a:p>
            <a:r>
              <a:rPr lang="en-AU" sz="2400" dirty="0"/>
              <a:t>Can you draw a picture of Bella using one of her magical powers?</a:t>
            </a:r>
          </a:p>
        </p:txBody>
      </p:sp>
      <p:cxnSp>
        <p:nvCxnSpPr>
          <p:cNvPr id="10" name="Straight Connector 9"/>
          <p:cNvCxnSpPr/>
          <p:nvPr/>
        </p:nvCxnSpPr>
        <p:spPr>
          <a:xfrm>
            <a:off x="728028" y="4876800"/>
            <a:ext cx="6871652" cy="304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06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799" y="276860"/>
            <a:ext cx="3932237" cy="1600200"/>
          </a:xfrm>
        </p:spPr>
        <p:txBody>
          <a:bodyPr anchor="t">
            <a:normAutofit/>
          </a:bodyPr>
          <a:lstStyle/>
          <a:p>
            <a:r>
              <a:rPr lang="en-AU" sz="2900" b="1" dirty="0">
                <a:latin typeface="Hobo Std" panose="020B0803040709020204" pitchFamily="34" charset="0"/>
              </a:rPr>
              <a:t>Secret Magic</a:t>
            </a:r>
          </a:p>
        </p:txBody>
      </p:sp>
      <p:sp>
        <p:nvSpPr>
          <p:cNvPr id="4" name="Text Placeholder 3"/>
          <p:cNvSpPr>
            <a:spLocks noGrp="1"/>
          </p:cNvSpPr>
          <p:nvPr>
            <p:ph type="body" sz="half" idx="2"/>
          </p:nvPr>
        </p:nvSpPr>
        <p:spPr>
          <a:xfrm>
            <a:off x="577215" y="375075"/>
            <a:ext cx="6820852" cy="5547360"/>
          </a:xfrm>
        </p:spPr>
        <p:txBody>
          <a:bodyPr>
            <a:normAutofit/>
          </a:bodyPr>
          <a:lstStyle/>
          <a:p>
            <a:pPr>
              <a:lnSpc>
                <a:spcPct val="110000"/>
              </a:lnSpc>
            </a:pPr>
            <a:r>
              <a:rPr lang="en-AU" sz="1800" b="1" dirty="0"/>
              <a:t>Story starter!</a:t>
            </a:r>
          </a:p>
          <a:p>
            <a:pPr>
              <a:lnSpc>
                <a:spcPct val="110000"/>
              </a:lnSpc>
            </a:pPr>
            <a:r>
              <a:rPr lang="en-AU" sz="1800" dirty="0"/>
              <a:t>Bella had always been different from the other children at school. They looked at her strangely, and she would often hear them whispering about her when they thought she wasn’t there. Sometimes they whispered about her even when they knew she was listening.</a:t>
            </a:r>
            <a:endParaRPr lang="en-AU" sz="1800" b="1" dirty="0"/>
          </a:p>
          <a:p>
            <a:pPr>
              <a:lnSpc>
                <a:spcPct val="110000"/>
              </a:lnSpc>
            </a:pPr>
            <a:r>
              <a:rPr lang="en-AU" sz="1800" b="1" dirty="0"/>
              <a:t>Every evening when Bella returned home, her real life began. The everyday worries of school and other children were banished from her mind. Bella had another life. A life that was secret. A life that was magical.</a:t>
            </a:r>
          </a:p>
          <a:p>
            <a:pPr>
              <a:lnSpc>
                <a:spcPct val="110000"/>
              </a:lnSpc>
            </a:pPr>
            <a:r>
              <a:rPr lang="en-AU" sz="1800" b="1" dirty="0"/>
              <a:t>As she clambered over the rooftops, with her trusted and faithful companion, she could feel the magic coursing through her body. It warmed her, like the glowing embers of a comforting fire</a:t>
            </a:r>
            <a:r>
              <a:rPr lang="en-AU" sz="2000" b="1" dirty="0" smtClean="0"/>
              <a:t>.</a:t>
            </a:r>
          </a:p>
          <a:p>
            <a:pPr>
              <a:lnSpc>
                <a:spcPct val="110000"/>
              </a:lnSpc>
            </a:pPr>
            <a:endParaRPr lang="en-AU" sz="2100" dirty="0" smtClean="0"/>
          </a:p>
          <a:p>
            <a:endParaRPr lang="en-AU" sz="1800" dirty="0"/>
          </a:p>
          <a:p>
            <a:endParaRPr lang="en-AU" dirty="0"/>
          </a:p>
        </p:txBody>
      </p:sp>
      <p:pic>
        <p:nvPicPr>
          <p:cNvPr id="6" name="Picture 5"/>
          <p:cNvPicPr>
            <a:picLocks noChangeAspect="1"/>
          </p:cNvPicPr>
          <p:nvPr/>
        </p:nvPicPr>
        <p:blipFill>
          <a:blip r:embed="rId2"/>
          <a:stretch>
            <a:fillRect/>
          </a:stretch>
        </p:blipFill>
        <p:spPr>
          <a:xfrm>
            <a:off x="8214136" y="624840"/>
            <a:ext cx="3087276" cy="3911600"/>
          </a:xfrm>
          <a:prstGeom prst="rect">
            <a:avLst/>
          </a:prstGeom>
        </p:spPr>
      </p:pic>
      <p:sp>
        <p:nvSpPr>
          <p:cNvPr id="7" name="TextBox 6"/>
          <p:cNvSpPr txBox="1"/>
          <p:nvPr/>
        </p:nvSpPr>
        <p:spPr>
          <a:xfrm>
            <a:off x="9312909" y="57090"/>
            <a:ext cx="2651760" cy="400110"/>
          </a:xfrm>
          <a:prstGeom prst="rect">
            <a:avLst/>
          </a:prstGeom>
          <a:noFill/>
        </p:spPr>
        <p:txBody>
          <a:bodyPr wrap="square" rtlCol="0">
            <a:spAutoFit/>
          </a:bodyPr>
          <a:lstStyle/>
          <a:p>
            <a:r>
              <a:rPr lang="en-AU" sz="1000" dirty="0"/>
              <a:t>Photo courtesy of Alexander </a:t>
            </a:r>
            <a:r>
              <a:rPr lang="en-AU" sz="1000" dirty="0" err="1"/>
              <a:t>Jansson</a:t>
            </a:r>
            <a:r>
              <a:rPr lang="en-AU" sz="1000" dirty="0" err="1" smtClean="0"/>
              <a:t>Activities</a:t>
            </a:r>
            <a:r>
              <a:rPr lang="en-AU" sz="1000" dirty="0" smtClean="0"/>
              <a:t> </a:t>
            </a:r>
            <a:r>
              <a:rPr lang="en-AU" sz="1000" dirty="0" err="1" smtClean="0"/>
              <a:t>Pobble</a:t>
            </a:r>
            <a:r>
              <a:rPr lang="en-AU" sz="1000" dirty="0" smtClean="0"/>
              <a:t> 365</a:t>
            </a:r>
            <a:endParaRPr lang="en-AU" sz="1000" dirty="0"/>
          </a:p>
        </p:txBody>
      </p:sp>
      <p:sp>
        <p:nvSpPr>
          <p:cNvPr id="8" name="Rectangle 7"/>
          <p:cNvSpPr/>
          <p:nvPr/>
        </p:nvSpPr>
        <p:spPr>
          <a:xfrm>
            <a:off x="577215" y="4826952"/>
            <a:ext cx="5172709" cy="1477328"/>
          </a:xfrm>
          <a:prstGeom prst="rect">
            <a:avLst/>
          </a:prstGeom>
        </p:spPr>
        <p:txBody>
          <a:bodyPr wrap="square">
            <a:spAutoFit/>
          </a:bodyPr>
          <a:lstStyle/>
          <a:p>
            <a:r>
              <a:rPr lang="en-AU" b="1" dirty="0"/>
              <a:t>Sick sentences!</a:t>
            </a:r>
          </a:p>
          <a:p>
            <a:r>
              <a:rPr lang="en-AU" dirty="0"/>
              <a:t>These sentences are ‘sick’ and need help to get better. Can you help?</a:t>
            </a:r>
          </a:p>
          <a:p>
            <a:r>
              <a:rPr lang="en-AU" dirty="0"/>
              <a:t>Bella walked over the tiles. She held her arms out. Her hair blew in the wind. </a:t>
            </a:r>
          </a:p>
        </p:txBody>
      </p:sp>
      <p:cxnSp>
        <p:nvCxnSpPr>
          <p:cNvPr id="10" name="Straight Connector 9"/>
          <p:cNvCxnSpPr/>
          <p:nvPr/>
        </p:nvCxnSpPr>
        <p:spPr>
          <a:xfrm>
            <a:off x="724853" y="4673600"/>
            <a:ext cx="6871652" cy="3048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506720" y="4704080"/>
            <a:ext cx="6457949" cy="2031325"/>
          </a:xfrm>
          <a:prstGeom prst="rect">
            <a:avLst/>
          </a:prstGeom>
        </p:spPr>
        <p:txBody>
          <a:bodyPr wrap="square">
            <a:spAutoFit/>
          </a:bodyPr>
          <a:lstStyle/>
          <a:p>
            <a:r>
              <a:rPr lang="en-AU" b="1" dirty="0"/>
              <a:t>Sentence challenge!</a:t>
            </a:r>
          </a:p>
          <a:p>
            <a:r>
              <a:rPr lang="en-AU" dirty="0"/>
              <a:t>Can you write a compound sentence, where a colon separates two independent clauses?</a:t>
            </a:r>
          </a:p>
          <a:p>
            <a:r>
              <a:rPr lang="en-AU" dirty="0"/>
              <a:t>The first independent clause describes something and the second gives extra detail.</a:t>
            </a:r>
          </a:p>
          <a:p>
            <a:r>
              <a:rPr lang="en-AU" dirty="0"/>
              <a:t>Bella had magic in her fingertips: for years she had performed the most incredible feats.</a:t>
            </a:r>
          </a:p>
        </p:txBody>
      </p:sp>
    </p:spTree>
    <p:extLst>
      <p:ext uri="{BB962C8B-B14F-4D97-AF65-F5344CB8AC3E}">
        <p14:creationId xmlns:p14="http://schemas.microsoft.com/office/powerpoint/2010/main" val="17186119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AU" sz="2900" b="1" dirty="0">
                <a:latin typeface="Hobo Std" panose="020B0803040709020204" pitchFamily="34" charset="0"/>
              </a:rPr>
              <a:t>Secret Magic</a:t>
            </a:r>
          </a:p>
        </p:txBody>
      </p:sp>
      <p:sp>
        <p:nvSpPr>
          <p:cNvPr id="4" name="Text Placeholder 3"/>
          <p:cNvSpPr>
            <a:spLocks noGrp="1"/>
          </p:cNvSpPr>
          <p:nvPr>
            <p:ph type="body" sz="half" idx="2"/>
          </p:nvPr>
        </p:nvSpPr>
        <p:spPr>
          <a:xfrm>
            <a:off x="656908" y="1076960"/>
            <a:ext cx="7257732" cy="5547360"/>
          </a:xfrm>
        </p:spPr>
        <p:txBody>
          <a:bodyPr>
            <a:normAutofit fontScale="92500"/>
          </a:bodyPr>
          <a:lstStyle/>
          <a:p>
            <a:pPr>
              <a:lnSpc>
                <a:spcPct val="110000"/>
              </a:lnSpc>
            </a:pPr>
            <a:r>
              <a:rPr lang="en-AU" sz="2000" b="1" dirty="0"/>
              <a:t>Story starter!</a:t>
            </a:r>
          </a:p>
          <a:p>
            <a:pPr>
              <a:lnSpc>
                <a:spcPct val="110000"/>
              </a:lnSpc>
            </a:pPr>
            <a:r>
              <a:rPr lang="en-AU" sz="2000" dirty="0"/>
              <a:t>Bella had always been different from the other children at school. They looked at her strangely, and she would often hear them whispering about her when they thought she wasn’t there. Sometimes they whispered about her even when they knew she was listening.</a:t>
            </a:r>
          </a:p>
          <a:p>
            <a:pPr>
              <a:lnSpc>
                <a:spcPct val="110000"/>
              </a:lnSpc>
            </a:pPr>
            <a:r>
              <a:rPr lang="en-AU" sz="2000" dirty="0"/>
              <a:t>Every evening when Bella returned home, her real life began. The everyday worries of school and other children were banished from her mind. Bella had another life. A life that was secret. A life that was magical.</a:t>
            </a:r>
          </a:p>
          <a:p>
            <a:pPr>
              <a:lnSpc>
                <a:spcPct val="110000"/>
              </a:lnSpc>
            </a:pPr>
            <a:r>
              <a:rPr lang="en-AU" sz="2000" dirty="0"/>
              <a:t>As she clambered over the rooftops, with her trusted and faithful companion, she could feel the magic coursing through her body. It warmed her, like the glowing embers of a comforting fire</a:t>
            </a:r>
            <a:r>
              <a:rPr lang="en-AU" sz="2000" dirty="0" smtClean="0"/>
              <a:t>.</a:t>
            </a:r>
          </a:p>
          <a:p>
            <a:pPr>
              <a:lnSpc>
                <a:spcPct val="110000"/>
              </a:lnSpc>
            </a:pPr>
            <a:r>
              <a:rPr lang="en-AU" sz="2000" dirty="0"/>
              <a:t>All of a sudden she felt alive. Tonight was going to be a night to remember</a:t>
            </a:r>
            <a:r>
              <a:rPr lang="en-AU" sz="2000" dirty="0" smtClean="0"/>
              <a:t>…</a:t>
            </a:r>
            <a:endParaRPr lang="en-AU" sz="2000" dirty="0"/>
          </a:p>
          <a:p>
            <a:pPr>
              <a:lnSpc>
                <a:spcPct val="110000"/>
              </a:lnSpc>
            </a:pPr>
            <a:r>
              <a:rPr lang="en-AU" sz="2000" dirty="0" smtClean="0"/>
              <a:t>Finish Bella’s story. </a:t>
            </a:r>
          </a:p>
          <a:p>
            <a:pPr>
              <a:lnSpc>
                <a:spcPct val="110000"/>
              </a:lnSpc>
            </a:pPr>
            <a:endParaRPr lang="en-AU" sz="2100" dirty="0" smtClean="0"/>
          </a:p>
          <a:p>
            <a:endParaRPr lang="en-AU" sz="1800" dirty="0"/>
          </a:p>
          <a:p>
            <a:endParaRPr lang="en-AU" dirty="0"/>
          </a:p>
        </p:txBody>
      </p:sp>
      <p:pic>
        <p:nvPicPr>
          <p:cNvPr id="6" name="Picture 5"/>
          <p:cNvPicPr>
            <a:picLocks noChangeAspect="1"/>
          </p:cNvPicPr>
          <p:nvPr/>
        </p:nvPicPr>
        <p:blipFill>
          <a:blip r:embed="rId2"/>
          <a:stretch>
            <a:fillRect/>
          </a:stretch>
        </p:blipFill>
        <p:spPr>
          <a:xfrm>
            <a:off x="8097520" y="457200"/>
            <a:ext cx="3867149" cy="4899704"/>
          </a:xfrm>
          <a:prstGeom prst="rect">
            <a:avLst/>
          </a:prstGeom>
        </p:spPr>
      </p:pic>
      <p:sp>
        <p:nvSpPr>
          <p:cNvPr id="7" name="TextBox 6"/>
          <p:cNvSpPr txBox="1"/>
          <p:nvPr/>
        </p:nvSpPr>
        <p:spPr>
          <a:xfrm>
            <a:off x="9682480" y="5565744"/>
            <a:ext cx="2651760" cy="400110"/>
          </a:xfrm>
          <a:prstGeom prst="rect">
            <a:avLst/>
          </a:prstGeom>
          <a:noFill/>
        </p:spPr>
        <p:txBody>
          <a:bodyPr wrap="square" rtlCol="0">
            <a:spAutoFit/>
          </a:bodyPr>
          <a:lstStyle/>
          <a:p>
            <a:r>
              <a:rPr lang="en-AU" sz="1000" dirty="0"/>
              <a:t>Photo courtesy of Alexander </a:t>
            </a:r>
            <a:r>
              <a:rPr lang="en-AU" sz="1000" dirty="0" err="1"/>
              <a:t>Jansson</a:t>
            </a:r>
            <a:r>
              <a:rPr lang="en-AU" sz="1000" dirty="0" err="1" smtClean="0"/>
              <a:t>Activities</a:t>
            </a:r>
            <a:r>
              <a:rPr lang="en-AU" sz="1000" dirty="0" smtClean="0"/>
              <a:t> </a:t>
            </a:r>
            <a:r>
              <a:rPr lang="en-AU" sz="1000" dirty="0" err="1" smtClean="0"/>
              <a:t>Pobble</a:t>
            </a:r>
            <a:r>
              <a:rPr lang="en-AU" sz="1000" dirty="0" smtClean="0"/>
              <a:t> 365</a:t>
            </a:r>
            <a:endParaRPr lang="en-AU" sz="1000" dirty="0"/>
          </a:p>
        </p:txBody>
      </p:sp>
    </p:spTree>
    <p:extLst>
      <p:ext uri="{BB962C8B-B14F-4D97-AF65-F5344CB8AC3E}">
        <p14:creationId xmlns:p14="http://schemas.microsoft.com/office/powerpoint/2010/main" val="23882533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Dangerous pet</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5923280" cy="3811588"/>
          </a:xfrm>
        </p:spPr>
        <p:txBody>
          <a:bodyPr>
            <a:normAutofit/>
          </a:bodyPr>
          <a:lstStyle/>
          <a:p>
            <a:r>
              <a:rPr lang="en-AU" sz="2000" b="1" dirty="0"/>
              <a:t>Story starter!</a:t>
            </a:r>
          </a:p>
          <a:p>
            <a:r>
              <a:rPr lang="en-AU" sz="2000" dirty="0"/>
              <a:t>The King had known that the gift he presented to his children on their 5th birthday was dangerous. He was prepared to take the risk of letting them own a pet dragon, however. One day, the twins would rule the kingdom together, and they would need all the help they could get. No-one could deny that a dragon was a powerful ally!</a:t>
            </a:r>
          </a:p>
          <a:p>
            <a:r>
              <a:rPr lang="en-AU" sz="2000" dirty="0"/>
              <a:t>Before that day, though, the children had much work to do. They had to train their dragon!</a:t>
            </a:r>
          </a:p>
        </p:txBody>
      </p:sp>
      <p:sp>
        <p:nvSpPr>
          <p:cNvPr id="6" name="Rectangle 5"/>
          <p:cNvSpPr/>
          <p:nvPr/>
        </p:nvSpPr>
        <p:spPr>
          <a:xfrm>
            <a:off x="254000" y="4435178"/>
            <a:ext cx="5923280" cy="1754326"/>
          </a:xfrm>
          <a:prstGeom prst="rect">
            <a:avLst/>
          </a:prstGeom>
        </p:spPr>
        <p:txBody>
          <a:bodyPr wrap="square">
            <a:spAutoFit/>
          </a:bodyPr>
          <a:lstStyle/>
          <a:p>
            <a:r>
              <a:rPr lang="en-AU" b="1" dirty="0"/>
              <a:t>Sick sentences!</a:t>
            </a:r>
          </a:p>
          <a:p>
            <a:r>
              <a:rPr lang="en-AU" dirty="0"/>
              <a:t>These sentences are ‘sick’ and need help to get better. Can you help?</a:t>
            </a:r>
          </a:p>
          <a:p>
            <a:r>
              <a:rPr lang="en-AU" dirty="0"/>
              <a:t>The boy held out some food. The dragon ate it. He was green and had horns. </a:t>
            </a:r>
          </a:p>
          <a:p>
            <a:endParaRPr lang="en-AU" dirty="0"/>
          </a:p>
        </p:txBody>
      </p:sp>
      <p:sp>
        <p:nvSpPr>
          <p:cNvPr id="8" name="TextBox 7"/>
          <p:cNvSpPr txBox="1"/>
          <p:nvPr/>
        </p:nvSpPr>
        <p:spPr>
          <a:xfrm>
            <a:off x="9712960" y="103479"/>
            <a:ext cx="2651760" cy="553998"/>
          </a:xfrm>
          <a:prstGeom prst="rect">
            <a:avLst/>
          </a:prstGeom>
          <a:noFill/>
        </p:spPr>
        <p:txBody>
          <a:bodyPr wrap="square" rtlCol="0">
            <a:spAutoFit/>
          </a:bodyPr>
          <a:lstStyle/>
          <a:p>
            <a:r>
              <a:rPr lang="en-AU" sz="1000" dirty="0"/>
              <a:t>Photo courtesy of Karen Alsop, www.storyart.com.au </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pic>
        <p:nvPicPr>
          <p:cNvPr id="5" name="Picture 4"/>
          <p:cNvPicPr>
            <a:picLocks noChangeAspect="1"/>
          </p:cNvPicPr>
          <p:nvPr/>
        </p:nvPicPr>
        <p:blipFill>
          <a:blip r:embed="rId2"/>
          <a:stretch>
            <a:fillRect/>
          </a:stretch>
        </p:blipFill>
        <p:spPr>
          <a:xfrm>
            <a:off x="6189980" y="670678"/>
            <a:ext cx="5562600" cy="3657600"/>
          </a:xfrm>
          <a:prstGeom prst="rect">
            <a:avLst/>
          </a:prstGeom>
        </p:spPr>
      </p:pic>
      <p:sp>
        <p:nvSpPr>
          <p:cNvPr id="3" name="Rectangle 2"/>
          <p:cNvSpPr/>
          <p:nvPr/>
        </p:nvSpPr>
        <p:spPr>
          <a:xfrm>
            <a:off x="6177280" y="4435178"/>
            <a:ext cx="6096000" cy="2031325"/>
          </a:xfrm>
          <a:prstGeom prst="rect">
            <a:avLst/>
          </a:prstGeom>
        </p:spPr>
        <p:txBody>
          <a:bodyPr>
            <a:spAutoFit/>
          </a:bodyPr>
          <a:lstStyle/>
          <a:p>
            <a:r>
              <a:rPr lang="en-AU" b="1" dirty="0"/>
              <a:t>Sentence challenge!</a:t>
            </a:r>
          </a:p>
          <a:p>
            <a:r>
              <a:rPr lang="en-AU" dirty="0"/>
              <a:t>Can you make a list of adjectives to describe the dragon?</a:t>
            </a:r>
          </a:p>
          <a:p>
            <a:r>
              <a:rPr lang="en-AU" dirty="0"/>
              <a:t>Can you make a list of verbs to say what the dragon is doing?</a:t>
            </a:r>
          </a:p>
          <a:p>
            <a:r>
              <a:rPr lang="en-AU" dirty="0"/>
              <a:t>Can you make a list of adverbs to describe how the dragon is eating?</a:t>
            </a:r>
          </a:p>
          <a:p>
            <a:r>
              <a:rPr lang="en-AU" dirty="0"/>
              <a:t>Can you now write a sentence using a verb, an adverb and at least one adjectives?</a:t>
            </a:r>
          </a:p>
        </p:txBody>
      </p:sp>
      <p:cxnSp>
        <p:nvCxnSpPr>
          <p:cNvPr id="9" name="Straight Connector 8"/>
          <p:cNvCxnSpPr/>
          <p:nvPr/>
        </p:nvCxnSpPr>
        <p:spPr>
          <a:xfrm flipV="1">
            <a:off x="254000" y="3982720"/>
            <a:ext cx="5740400" cy="203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77056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278741"/>
            <a:ext cx="3932237" cy="619760"/>
          </a:xfrm>
        </p:spPr>
        <p:txBody>
          <a:bodyPr anchor="t">
            <a:normAutofit fontScale="90000"/>
          </a:bodyPr>
          <a:lstStyle/>
          <a:p>
            <a:r>
              <a:rPr lang="en-AU" dirty="0" smtClean="0">
                <a:latin typeface="Hobo Std" panose="020B0803040709020204" pitchFamily="34" charset="0"/>
              </a:rPr>
              <a:t>The head of the world</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5923280" cy="3811588"/>
          </a:xfrm>
        </p:spPr>
        <p:txBody>
          <a:bodyPr>
            <a:normAutofit/>
          </a:bodyPr>
          <a:lstStyle/>
          <a:p>
            <a:r>
              <a:rPr lang="en-AU" sz="1800" b="1" dirty="0"/>
              <a:t>Story starter!</a:t>
            </a:r>
          </a:p>
          <a:p>
            <a:r>
              <a:rPr lang="en-AU" sz="1800" dirty="0"/>
              <a:t>He was the World. </a:t>
            </a:r>
          </a:p>
          <a:p>
            <a:r>
              <a:rPr lang="en-AU" sz="1800" dirty="0"/>
              <a:t>His nose was like an enormous, ice-tipped mountain. </a:t>
            </a:r>
          </a:p>
          <a:p>
            <a:r>
              <a:rPr lang="en-AU" sz="1800" dirty="0"/>
              <a:t>His forehead was a mighty river flowing across his brow. </a:t>
            </a:r>
          </a:p>
          <a:p>
            <a:r>
              <a:rPr lang="en-AU" sz="1800" dirty="0"/>
              <a:t>His eyes were like deep canyons; colossal gouges chiselled from his rocky face.</a:t>
            </a:r>
          </a:p>
          <a:p>
            <a:r>
              <a:rPr lang="en-AU" sz="1800" dirty="0"/>
              <a:t>His tears were waterfalls cascading down his grassy cheeks.</a:t>
            </a:r>
          </a:p>
          <a:p>
            <a:r>
              <a:rPr lang="en-AU" sz="1800" dirty="0"/>
              <a:t>He was the World.</a:t>
            </a:r>
          </a:p>
          <a:p>
            <a:endParaRPr lang="en-AU" sz="1800" dirty="0" smtClean="0"/>
          </a:p>
          <a:p>
            <a:endParaRPr lang="en-AU" dirty="0"/>
          </a:p>
          <a:p>
            <a:endParaRPr lang="en-AU" dirty="0" smtClean="0"/>
          </a:p>
          <a:p>
            <a:endParaRPr lang="en-AU" dirty="0"/>
          </a:p>
        </p:txBody>
      </p:sp>
      <p:sp>
        <p:nvSpPr>
          <p:cNvPr id="6" name="Rectangle 5"/>
          <p:cNvSpPr/>
          <p:nvPr/>
        </p:nvSpPr>
        <p:spPr>
          <a:xfrm>
            <a:off x="254000" y="3718679"/>
            <a:ext cx="5923280" cy="3139321"/>
          </a:xfrm>
          <a:prstGeom prst="rect">
            <a:avLst/>
          </a:prstGeom>
        </p:spPr>
        <p:txBody>
          <a:bodyPr wrap="square">
            <a:spAutoFit/>
          </a:bodyPr>
          <a:lstStyle/>
          <a:p>
            <a:r>
              <a:rPr lang="en-AU" b="1" dirty="0"/>
              <a:t>Question time!</a:t>
            </a:r>
          </a:p>
          <a:p>
            <a:r>
              <a:rPr lang="en-AU" dirty="0"/>
              <a:t>If you chose to live on one part of the Head, where would it be?</a:t>
            </a:r>
          </a:p>
          <a:p>
            <a:r>
              <a:rPr lang="en-AU" dirty="0"/>
              <a:t>If this was where we lived, what would happen when the Head awoke?</a:t>
            </a:r>
          </a:p>
          <a:p>
            <a:r>
              <a:rPr lang="en-AU" dirty="0"/>
              <a:t>What do you think would be inside his mouth and eyes?</a:t>
            </a:r>
          </a:p>
          <a:p>
            <a:r>
              <a:rPr lang="en-AU" dirty="0"/>
              <a:t>What do you think is causing the light around him?</a:t>
            </a:r>
          </a:p>
          <a:p>
            <a:r>
              <a:rPr lang="en-AU" dirty="0"/>
              <a:t>Do you think there is a reason why the artist has created such a strange and abstract image?</a:t>
            </a:r>
          </a:p>
          <a:p>
            <a:r>
              <a:rPr lang="en-AU" dirty="0"/>
              <a:t>Is there a deeper meaning behind it?</a:t>
            </a:r>
          </a:p>
          <a:p>
            <a:endParaRPr lang="en-AU" dirty="0"/>
          </a:p>
        </p:txBody>
      </p:sp>
      <p:sp>
        <p:nvSpPr>
          <p:cNvPr id="8" name="TextBox 7"/>
          <p:cNvSpPr txBox="1"/>
          <p:nvPr/>
        </p:nvSpPr>
        <p:spPr>
          <a:xfrm>
            <a:off x="9723120" y="6376957"/>
            <a:ext cx="2651760" cy="400110"/>
          </a:xfrm>
          <a:prstGeom prst="rect">
            <a:avLst/>
          </a:prstGeom>
          <a:noFill/>
        </p:spPr>
        <p:txBody>
          <a:bodyPr wrap="square" rtlCol="0">
            <a:spAutoFit/>
          </a:bodyPr>
          <a:lstStyle/>
          <a:p>
            <a:r>
              <a:rPr lang="en-AU" sz="1000" dirty="0"/>
              <a:t>Photo courtesy of </a:t>
            </a:r>
            <a:r>
              <a:rPr lang="en-AU" sz="1000" dirty="0" err="1"/>
              <a:t>Jerico</a:t>
            </a:r>
            <a:r>
              <a:rPr lang="en-AU" sz="1000" dirty="0"/>
              <a:t> Santander </a:t>
            </a:r>
            <a:r>
              <a:rPr lang="en-AU" sz="1000" dirty="0" smtClean="0"/>
              <a:t>, </a:t>
            </a:r>
          </a:p>
          <a:p>
            <a:r>
              <a:rPr lang="en-AU" sz="1000" dirty="0" smtClean="0"/>
              <a:t>Activities </a:t>
            </a:r>
            <a:r>
              <a:rPr lang="en-AU" sz="1000" dirty="0" err="1" smtClean="0"/>
              <a:t>Pobble</a:t>
            </a:r>
            <a:r>
              <a:rPr lang="en-AU" sz="1000" dirty="0" smtClean="0"/>
              <a:t> 365</a:t>
            </a:r>
            <a:endParaRPr lang="en-AU" sz="1000" dirty="0"/>
          </a:p>
        </p:txBody>
      </p:sp>
      <p:pic>
        <p:nvPicPr>
          <p:cNvPr id="7" name="Picture 6"/>
          <p:cNvPicPr>
            <a:picLocks noChangeAspect="1"/>
          </p:cNvPicPr>
          <p:nvPr/>
        </p:nvPicPr>
        <p:blipFill>
          <a:blip r:embed="rId2"/>
          <a:stretch>
            <a:fillRect/>
          </a:stretch>
        </p:blipFill>
        <p:spPr>
          <a:xfrm>
            <a:off x="7002965" y="588621"/>
            <a:ext cx="4927097" cy="5567198"/>
          </a:xfrm>
          <a:prstGeom prst="rect">
            <a:avLst/>
          </a:prstGeom>
        </p:spPr>
      </p:pic>
    </p:spTree>
    <p:extLst>
      <p:ext uri="{BB962C8B-B14F-4D97-AF65-F5344CB8AC3E}">
        <p14:creationId xmlns:p14="http://schemas.microsoft.com/office/powerpoint/2010/main" val="25023782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278741"/>
            <a:ext cx="3932237" cy="619760"/>
          </a:xfrm>
        </p:spPr>
        <p:txBody>
          <a:bodyPr anchor="t">
            <a:normAutofit fontScale="90000"/>
          </a:bodyPr>
          <a:lstStyle/>
          <a:p>
            <a:r>
              <a:rPr lang="en-AU" dirty="0" smtClean="0">
                <a:latin typeface="Hobo Std" panose="020B0803040709020204" pitchFamily="34" charset="0"/>
              </a:rPr>
              <a:t>The head of the world</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5923280" cy="3811588"/>
          </a:xfrm>
        </p:spPr>
        <p:txBody>
          <a:bodyPr>
            <a:normAutofit/>
          </a:bodyPr>
          <a:lstStyle/>
          <a:p>
            <a:r>
              <a:rPr lang="en-AU" sz="1800" b="1" dirty="0"/>
              <a:t>Story starter!</a:t>
            </a:r>
          </a:p>
          <a:p>
            <a:r>
              <a:rPr lang="en-AU" sz="1800" dirty="0"/>
              <a:t>He was the World. </a:t>
            </a:r>
          </a:p>
          <a:p>
            <a:r>
              <a:rPr lang="en-AU" sz="1800" dirty="0"/>
              <a:t>His nose was like an enormous, ice-tipped mountain. </a:t>
            </a:r>
          </a:p>
          <a:p>
            <a:r>
              <a:rPr lang="en-AU" sz="1800" dirty="0"/>
              <a:t>His forehead was a mighty river flowing across his brow. </a:t>
            </a:r>
          </a:p>
          <a:p>
            <a:r>
              <a:rPr lang="en-AU" sz="1800" dirty="0"/>
              <a:t>His eyes were like deep canyons; colossal gouges chiselled from his rocky face.</a:t>
            </a:r>
          </a:p>
          <a:p>
            <a:r>
              <a:rPr lang="en-AU" sz="1800" dirty="0"/>
              <a:t>His tears were waterfalls cascading down his grassy cheeks.</a:t>
            </a:r>
          </a:p>
          <a:p>
            <a:r>
              <a:rPr lang="en-AU" sz="1800" dirty="0"/>
              <a:t>He was the World.</a:t>
            </a:r>
          </a:p>
          <a:p>
            <a:endParaRPr lang="en-AU" sz="1800" dirty="0" smtClean="0"/>
          </a:p>
          <a:p>
            <a:endParaRPr lang="en-AU" dirty="0"/>
          </a:p>
          <a:p>
            <a:endParaRPr lang="en-AU" dirty="0" smtClean="0"/>
          </a:p>
          <a:p>
            <a:endParaRPr lang="en-AU" dirty="0"/>
          </a:p>
        </p:txBody>
      </p:sp>
      <p:sp>
        <p:nvSpPr>
          <p:cNvPr id="6" name="Rectangle 5"/>
          <p:cNvSpPr/>
          <p:nvPr/>
        </p:nvSpPr>
        <p:spPr>
          <a:xfrm>
            <a:off x="254000" y="4622631"/>
            <a:ext cx="5923280" cy="1754326"/>
          </a:xfrm>
          <a:prstGeom prst="rect">
            <a:avLst/>
          </a:prstGeom>
        </p:spPr>
        <p:txBody>
          <a:bodyPr wrap="square">
            <a:spAutoFit/>
          </a:bodyPr>
          <a:lstStyle/>
          <a:p>
            <a:r>
              <a:rPr lang="en-AU" b="1" dirty="0"/>
              <a:t>Perfect picture!</a:t>
            </a:r>
          </a:p>
          <a:p>
            <a:r>
              <a:rPr lang="en-AU" dirty="0"/>
              <a:t>Imagine what the back of his head looks like. Can you draw or describe what you have imagined?</a:t>
            </a:r>
          </a:p>
          <a:p>
            <a:r>
              <a:rPr lang="en-AU" dirty="0"/>
              <a:t>Alternatively, you could design your own version of the Head of the World.</a:t>
            </a:r>
          </a:p>
          <a:p>
            <a:endParaRPr lang="en-AU" dirty="0"/>
          </a:p>
        </p:txBody>
      </p:sp>
      <p:sp>
        <p:nvSpPr>
          <p:cNvPr id="8" name="TextBox 7"/>
          <p:cNvSpPr txBox="1"/>
          <p:nvPr/>
        </p:nvSpPr>
        <p:spPr>
          <a:xfrm>
            <a:off x="9723120" y="6376957"/>
            <a:ext cx="2651760" cy="400110"/>
          </a:xfrm>
          <a:prstGeom prst="rect">
            <a:avLst/>
          </a:prstGeom>
          <a:noFill/>
        </p:spPr>
        <p:txBody>
          <a:bodyPr wrap="square" rtlCol="0">
            <a:spAutoFit/>
          </a:bodyPr>
          <a:lstStyle/>
          <a:p>
            <a:r>
              <a:rPr lang="en-AU" sz="1000" dirty="0"/>
              <a:t>Photo courtesy of </a:t>
            </a:r>
            <a:r>
              <a:rPr lang="en-AU" sz="1000" dirty="0" err="1"/>
              <a:t>Jerico</a:t>
            </a:r>
            <a:r>
              <a:rPr lang="en-AU" sz="1000" dirty="0"/>
              <a:t> Santander </a:t>
            </a:r>
            <a:r>
              <a:rPr lang="en-AU" sz="1000" dirty="0" smtClean="0"/>
              <a:t>, </a:t>
            </a:r>
          </a:p>
          <a:p>
            <a:r>
              <a:rPr lang="en-AU" sz="1000" dirty="0" smtClean="0"/>
              <a:t>Activities </a:t>
            </a:r>
            <a:r>
              <a:rPr lang="en-AU" sz="1000" dirty="0" err="1" smtClean="0"/>
              <a:t>Pobble</a:t>
            </a:r>
            <a:r>
              <a:rPr lang="en-AU" sz="1000" dirty="0" smtClean="0"/>
              <a:t> 365</a:t>
            </a:r>
            <a:endParaRPr lang="en-AU" sz="1000" dirty="0"/>
          </a:p>
        </p:txBody>
      </p:sp>
      <p:pic>
        <p:nvPicPr>
          <p:cNvPr id="7" name="Picture 6"/>
          <p:cNvPicPr>
            <a:picLocks noChangeAspect="1"/>
          </p:cNvPicPr>
          <p:nvPr/>
        </p:nvPicPr>
        <p:blipFill>
          <a:blip r:embed="rId2"/>
          <a:stretch>
            <a:fillRect/>
          </a:stretch>
        </p:blipFill>
        <p:spPr>
          <a:xfrm>
            <a:off x="7002965" y="588621"/>
            <a:ext cx="4927097" cy="5567198"/>
          </a:xfrm>
          <a:prstGeom prst="rect">
            <a:avLst/>
          </a:prstGeom>
        </p:spPr>
      </p:pic>
    </p:spTree>
    <p:extLst>
      <p:ext uri="{BB962C8B-B14F-4D97-AF65-F5344CB8AC3E}">
        <p14:creationId xmlns:p14="http://schemas.microsoft.com/office/powerpoint/2010/main" val="29808970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278741"/>
            <a:ext cx="3932237" cy="619760"/>
          </a:xfrm>
        </p:spPr>
        <p:txBody>
          <a:bodyPr anchor="t">
            <a:normAutofit fontScale="90000"/>
          </a:bodyPr>
          <a:lstStyle/>
          <a:p>
            <a:r>
              <a:rPr lang="en-AU" dirty="0" smtClean="0">
                <a:latin typeface="Hobo Std" panose="020B0803040709020204" pitchFamily="34" charset="0"/>
              </a:rPr>
              <a:t>The head of the world</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5923280" cy="3811588"/>
          </a:xfrm>
        </p:spPr>
        <p:txBody>
          <a:bodyPr>
            <a:normAutofit/>
          </a:bodyPr>
          <a:lstStyle/>
          <a:p>
            <a:r>
              <a:rPr lang="en-AU" sz="1800" b="1" dirty="0"/>
              <a:t>Story starter!</a:t>
            </a:r>
          </a:p>
          <a:p>
            <a:r>
              <a:rPr lang="en-AU" sz="1800" dirty="0"/>
              <a:t>He was the World. </a:t>
            </a:r>
          </a:p>
          <a:p>
            <a:r>
              <a:rPr lang="en-AU" sz="1800" dirty="0"/>
              <a:t>His nose was like an enormous, ice-tipped mountain. </a:t>
            </a:r>
          </a:p>
          <a:p>
            <a:r>
              <a:rPr lang="en-AU" sz="1800" dirty="0"/>
              <a:t>His forehead was a mighty river flowing across his brow. </a:t>
            </a:r>
          </a:p>
          <a:p>
            <a:r>
              <a:rPr lang="en-AU" sz="1800" dirty="0"/>
              <a:t>His eyes were like deep canyons; colossal gouges chiselled from his rocky face.</a:t>
            </a:r>
          </a:p>
          <a:p>
            <a:r>
              <a:rPr lang="en-AU" sz="1800" dirty="0"/>
              <a:t>His tears were waterfalls cascading down his grassy cheeks.</a:t>
            </a:r>
          </a:p>
          <a:p>
            <a:r>
              <a:rPr lang="en-AU" sz="1800" dirty="0"/>
              <a:t>He was the World.</a:t>
            </a:r>
          </a:p>
          <a:p>
            <a:endParaRPr lang="en-AU" sz="1800" dirty="0" smtClean="0"/>
          </a:p>
          <a:p>
            <a:endParaRPr lang="en-AU" dirty="0"/>
          </a:p>
          <a:p>
            <a:endParaRPr lang="en-AU" dirty="0" smtClean="0"/>
          </a:p>
          <a:p>
            <a:endParaRPr lang="en-AU" dirty="0"/>
          </a:p>
        </p:txBody>
      </p:sp>
      <p:sp>
        <p:nvSpPr>
          <p:cNvPr id="6" name="Rectangle 5"/>
          <p:cNvSpPr/>
          <p:nvPr/>
        </p:nvSpPr>
        <p:spPr>
          <a:xfrm>
            <a:off x="254000" y="3819991"/>
            <a:ext cx="5923280" cy="1754326"/>
          </a:xfrm>
          <a:prstGeom prst="rect">
            <a:avLst/>
          </a:prstGeom>
        </p:spPr>
        <p:txBody>
          <a:bodyPr wrap="square">
            <a:spAutoFit/>
          </a:bodyPr>
          <a:lstStyle/>
          <a:p>
            <a:r>
              <a:rPr lang="en-AU" b="1" dirty="0"/>
              <a:t>Sick sentences!</a:t>
            </a:r>
          </a:p>
          <a:p>
            <a:r>
              <a:rPr lang="en-AU" dirty="0"/>
              <a:t>These similes and metaphors are ‘sick’ and need help to get better. Can you help?</a:t>
            </a:r>
          </a:p>
          <a:p>
            <a:r>
              <a:rPr lang="en-AU" dirty="0"/>
              <a:t>His nose was like a mountain. His eyes were like valleys. His forehead was a city. His eyebrows were walls.</a:t>
            </a:r>
          </a:p>
          <a:p>
            <a:endParaRPr lang="en-AU" dirty="0"/>
          </a:p>
        </p:txBody>
      </p:sp>
      <p:sp>
        <p:nvSpPr>
          <p:cNvPr id="8" name="TextBox 7"/>
          <p:cNvSpPr txBox="1"/>
          <p:nvPr/>
        </p:nvSpPr>
        <p:spPr>
          <a:xfrm>
            <a:off x="9723120" y="6376957"/>
            <a:ext cx="2651760" cy="400110"/>
          </a:xfrm>
          <a:prstGeom prst="rect">
            <a:avLst/>
          </a:prstGeom>
          <a:noFill/>
        </p:spPr>
        <p:txBody>
          <a:bodyPr wrap="square" rtlCol="0">
            <a:spAutoFit/>
          </a:bodyPr>
          <a:lstStyle/>
          <a:p>
            <a:r>
              <a:rPr lang="en-AU" sz="1000" dirty="0"/>
              <a:t>Photo courtesy of </a:t>
            </a:r>
            <a:r>
              <a:rPr lang="en-AU" sz="1000" dirty="0" err="1"/>
              <a:t>Jerico</a:t>
            </a:r>
            <a:r>
              <a:rPr lang="en-AU" sz="1000" dirty="0"/>
              <a:t> Santander </a:t>
            </a:r>
            <a:r>
              <a:rPr lang="en-AU" sz="1000" dirty="0" smtClean="0"/>
              <a:t>, </a:t>
            </a:r>
          </a:p>
          <a:p>
            <a:r>
              <a:rPr lang="en-AU" sz="1000" dirty="0" smtClean="0"/>
              <a:t>Activities </a:t>
            </a:r>
            <a:r>
              <a:rPr lang="en-AU" sz="1000" dirty="0" err="1" smtClean="0"/>
              <a:t>Pobble</a:t>
            </a:r>
            <a:r>
              <a:rPr lang="en-AU" sz="1000" dirty="0" smtClean="0"/>
              <a:t> 365</a:t>
            </a:r>
            <a:endParaRPr lang="en-AU" sz="1000" dirty="0"/>
          </a:p>
        </p:txBody>
      </p:sp>
      <p:pic>
        <p:nvPicPr>
          <p:cNvPr id="7" name="Picture 6"/>
          <p:cNvPicPr>
            <a:picLocks noChangeAspect="1"/>
          </p:cNvPicPr>
          <p:nvPr/>
        </p:nvPicPr>
        <p:blipFill>
          <a:blip r:embed="rId2"/>
          <a:stretch>
            <a:fillRect/>
          </a:stretch>
        </p:blipFill>
        <p:spPr>
          <a:xfrm>
            <a:off x="7002965" y="588621"/>
            <a:ext cx="4927097" cy="5567198"/>
          </a:xfrm>
          <a:prstGeom prst="rect">
            <a:avLst/>
          </a:prstGeom>
        </p:spPr>
      </p:pic>
      <p:sp>
        <p:nvSpPr>
          <p:cNvPr id="3" name="Rectangle 2"/>
          <p:cNvSpPr/>
          <p:nvPr/>
        </p:nvSpPr>
        <p:spPr>
          <a:xfrm>
            <a:off x="254000" y="5299739"/>
            <a:ext cx="6096000" cy="1477328"/>
          </a:xfrm>
          <a:prstGeom prst="rect">
            <a:avLst/>
          </a:prstGeom>
        </p:spPr>
        <p:txBody>
          <a:bodyPr>
            <a:spAutoFit/>
          </a:bodyPr>
          <a:lstStyle/>
          <a:p>
            <a:r>
              <a:rPr lang="en-AU" b="1" dirty="0"/>
              <a:t>Sentence challenge!</a:t>
            </a:r>
          </a:p>
          <a:p>
            <a:r>
              <a:rPr lang="en-AU" dirty="0"/>
              <a:t>Can you identify all of the similes and metaphors in my short poem?</a:t>
            </a:r>
          </a:p>
          <a:p>
            <a:r>
              <a:rPr lang="en-AU" dirty="0"/>
              <a:t>Can you think of your own similes and metaphors </a:t>
            </a:r>
            <a:r>
              <a:rPr lang="en-AU" dirty="0" smtClean="0"/>
              <a:t> that could be used. Make a list. </a:t>
            </a:r>
            <a:endParaRPr lang="en-AU" dirty="0"/>
          </a:p>
        </p:txBody>
      </p:sp>
    </p:spTree>
    <p:extLst>
      <p:ext uri="{BB962C8B-B14F-4D97-AF65-F5344CB8AC3E}">
        <p14:creationId xmlns:p14="http://schemas.microsoft.com/office/powerpoint/2010/main" val="29095670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278741"/>
            <a:ext cx="3932237" cy="619760"/>
          </a:xfrm>
        </p:spPr>
        <p:txBody>
          <a:bodyPr anchor="t">
            <a:normAutofit fontScale="90000"/>
          </a:bodyPr>
          <a:lstStyle/>
          <a:p>
            <a:r>
              <a:rPr lang="en-AU" dirty="0" smtClean="0">
                <a:latin typeface="Hobo Std" panose="020B0803040709020204" pitchFamily="34" charset="0"/>
              </a:rPr>
              <a:t>The head of the world</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5923280" cy="3811588"/>
          </a:xfrm>
        </p:spPr>
        <p:txBody>
          <a:bodyPr>
            <a:normAutofit fontScale="92500" lnSpcReduction="10000"/>
          </a:bodyPr>
          <a:lstStyle/>
          <a:p>
            <a:r>
              <a:rPr lang="en-AU" sz="2400" b="1" dirty="0"/>
              <a:t>Story starter!</a:t>
            </a:r>
          </a:p>
          <a:p>
            <a:r>
              <a:rPr lang="en-AU" sz="2400" dirty="0"/>
              <a:t>He was the World. </a:t>
            </a:r>
          </a:p>
          <a:p>
            <a:r>
              <a:rPr lang="en-AU" sz="2400" dirty="0"/>
              <a:t>His nose was like an enormous, ice-tipped mountain. </a:t>
            </a:r>
          </a:p>
          <a:p>
            <a:r>
              <a:rPr lang="en-AU" sz="2400" dirty="0"/>
              <a:t>His forehead was a mighty river flowing across his brow. </a:t>
            </a:r>
          </a:p>
          <a:p>
            <a:r>
              <a:rPr lang="en-AU" sz="2400" dirty="0"/>
              <a:t>His eyes were like deep canyons; colossal gouges chiselled from his rocky face.</a:t>
            </a:r>
          </a:p>
          <a:p>
            <a:r>
              <a:rPr lang="en-AU" sz="2400" dirty="0"/>
              <a:t>His tears were waterfalls cascading down his grassy cheeks.</a:t>
            </a:r>
          </a:p>
          <a:p>
            <a:r>
              <a:rPr lang="en-AU" sz="2400" dirty="0"/>
              <a:t>He was the </a:t>
            </a:r>
            <a:r>
              <a:rPr lang="en-AU" sz="2400" dirty="0" smtClean="0"/>
              <a:t>World.</a:t>
            </a:r>
          </a:p>
          <a:p>
            <a:endParaRPr lang="en-AU" dirty="0" smtClean="0"/>
          </a:p>
          <a:p>
            <a:endParaRPr lang="en-AU" dirty="0" smtClean="0"/>
          </a:p>
          <a:p>
            <a:endParaRPr lang="en-AU" dirty="0"/>
          </a:p>
        </p:txBody>
      </p:sp>
      <p:sp>
        <p:nvSpPr>
          <p:cNvPr id="6" name="Rectangle 5"/>
          <p:cNvSpPr/>
          <p:nvPr/>
        </p:nvSpPr>
        <p:spPr>
          <a:xfrm>
            <a:off x="254000" y="4838074"/>
            <a:ext cx="5923280" cy="1200329"/>
          </a:xfrm>
          <a:prstGeom prst="rect">
            <a:avLst/>
          </a:prstGeom>
        </p:spPr>
        <p:txBody>
          <a:bodyPr wrap="square">
            <a:spAutoFit/>
          </a:bodyPr>
          <a:lstStyle/>
          <a:p>
            <a:r>
              <a:rPr lang="en-AU" sz="2400" dirty="0"/>
              <a:t>Can you continue the poem? </a:t>
            </a:r>
            <a:endParaRPr lang="en-AU" sz="2400" dirty="0" smtClean="0"/>
          </a:p>
          <a:p>
            <a:r>
              <a:rPr lang="en-AU" sz="2400" dirty="0" smtClean="0"/>
              <a:t>Use the list of your own </a:t>
            </a:r>
            <a:r>
              <a:rPr lang="en-AU" sz="2400" dirty="0"/>
              <a:t>similes and metaphors </a:t>
            </a:r>
            <a:r>
              <a:rPr lang="en-AU" sz="2400" dirty="0" smtClean="0"/>
              <a:t>from yesterday.</a:t>
            </a:r>
            <a:endParaRPr lang="en-AU" sz="2400" dirty="0"/>
          </a:p>
        </p:txBody>
      </p:sp>
      <p:sp>
        <p:nvSpPr>
          <p:cNvPr id="8" name="TextBox 7"/>
          <p:cNvSpPr txBox="1"/>
          <p:nvPr/>
        </p:nvSpPr>
        <p:spPr>
          <a:xfrm>
            <a:off x="9723120" y="6376957"/>
            <a:ext cx="2651760" cy="400110"/>
          </a:xfrm>
          <a:prstGeom prst="rect">
            <a:avLst/>
          </a:prstGeom>
          <a:noFill/>
        </p:spPr>
        <p:txBody>
          <a:bodyPr wrap="square" rtlCol="0">
            <a:spAutoFit/>
          </a:bodyPr>
          <a:lstStyle/>
          <a:p>
            <a:r>
              <a:rPr lang="en-AU" sz="1000" dirty="0"/>
              <a:t>Photo courtesy of </a:t>
            </a:r>
            <a:r>
              <a:rPr lang="en-AU" sz="1000" dirty="0" err="1"/>
              <a:t>Jerico</a:t>
            </a:r>
            <a:r>
              <a:rPr lang="en-AU" sz="1000" dirty="0"/>
              <a:t> Santander </a:t>
            </a:r>
            <a:r>
              <a:rPr lang="en-AU" sz="1000" dirty="0" smtClean="0"/>
              <a:t>, </a:t>
            </a:r>
          </a:p>
          <a:p>
            <a:r>
              <a:rPr lang="en-AU" sz="1000" dirty="0" smtClean="0"/>
              <a:t>Activities </a:t>
            </a:r>
            <a:r>
              <a:rPr lang="en-AU" sz="1000" dirty="0" err="1" smtClean="0"/>
              <a:t>Pobble</a:t>
            </a:r>
            <a:r>
              <a:rPr lang="en-AU" sz="1000" dirty="0" smtClean="0"/>
              <a:t> 365</a:t>
            </a:r>
            <a:endParaRPr lang="en-AU" sz="1000" dirty="0"/>
          </a:p>
        </p:txBody>
      </p:sp>
      <p:pic>
        <p:nvPicPr>
          <p:cNvPr id="7" name="Picture 6"/>
          <p:cNvPicPr>
            <a:picLocks noChangeAspect="1"/>
          </p:cNvPicPr>
          <p:nvPr/>
        </p:nvPicPr>
        <p:blipFill>
          <a:blip r:embed="rId2"/>
          <a:stretch>
            <a:fillRect/>
          </a:stretch>
        </p:blipFill>
        <p:spPr>
          <a:xfrm>
            <a:off x="7002965" y="588621"/>
            <a:ext cx="4927097" cy="5567198"/>
          </a:xfrm>
          <a:prstGeom prst="rect">
            <a:avLst/>
          </a:prstGeom>
        </p:spPr>
      </p:pic>
    </p:spTree>
    <p:extLst>
      <p:ext uri="{BB962C8B-B14F-4D97-AF65-F5344CB8AC3E}">
        <p14:creationId xmlns:p14="http://schemas.microsoft.com/office/powerpoint/2010/main" val="39748389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56" y="189983"/>
            <a:ext cx="3932237" cy="530225"/>
          </a:xfrm>
        </p:spPr>
        <p:txBody>
          <a:bodyPr anchor="t">
            <a:normAutofit/>
          </a:bodyPr>
          <a:lstStyle/>
          <a:p>
            <a:r>
              <a:rPr lang="en-AU" sz="2900" b="1" dirty="0">
                <a:latin typeface="Hobo Std" panose="020B0803040709020204" pitchFamily="34" charset="0"/>
              </a:rPr>
              <a:t>The </a:t>
            </a:r>
            <a:r>
              <a:rPr lang="en-AU" sz="2900" b="1" dirty="0" err="1">
                <a:latin typeface="Hobo Std" panose="020B0803040709020204" pitchFamily="34" charset="0"/>
              </a:rPr>
              <a:t>Fuzzle</a:t>
            </a:r>
            <a:endParaRPr lang="en-AU" sz="2900" b="1" dirty="0">
              <a:latin typeface="Hobo Std" panose="020B0803040709020204" pitchFamily="34" charset="0"/>
            </a:endParaRPr>
          </a:p>
        </p:txBody>
      </p:sp>
      <p:pic>
        <p:nvPicPr>
          <p:cNvPr id="5" name="Picture Placeholder 4"/>
          <p:cNvPicPr>
            <a:picLocks noGrp="1" noChangeAspect="1"/>
          </p:cNvPicPr>
          <p:nvPr>
            <p:ph type="pic" idx="1"/>
          </p:nvPr>
        </p:nvPicPr>
        <p:blipFill>
          <a:blip r:embed="rId2"/>
          <a:srcRect t="10586" b="10586"/>
          <a:stretch>
            <a:fillRect/>
          </a:stretch>
        </p:blipFill>
        <p:spPr>
          <a:xfrm>
            <a:off x="5568823" y="135229"/>
            <a:ext cx="6172200" cy="4873625"/>
          </a:xfrm>
          <a:prstGeom prst="rect">
            <a:avLst/>
          </a:prstGeom>
        </p:spPr>
      </p:pic>
      <p:sp>
        <p:nvSpPr>
          <p:cNvPr id="4" name="Text Placeholder 3"/>
          <p:cNvSpPr>
            <a:spLocks noGrp="1"/>
          </p:cNvSpPr>
          <p:nvPr>
            <p:ph type="body" sz="half" idx="2"/>
          </p:nvPr>
        </p:nvSpPr>
        <p:spPr>
          <a:xfrm>
            <a:off x="318792" y="720207"/>
            <a:ext cx="5390891" cy="5978305"/>
          </a:xfrm>
        </p:spPr>
        <p:txBody>
          <a:bodyPr>
            <a:normAutofit/>
          </a:bodyPr>
          <a:lstStyle/>
          <a:p>
            <a:r>
              <a:rPr lang="en-AU" sz="2000" b="1" dirty="0"/>
              <a:t>Story starter!</a:t>
            </a:r>
          </a:p>
          <a:p>
            <a:r>
              <a:rPr lang="en-AU" sz="2000" dirty="0"/>
              <a:t>Far away from here, in a distant land that few people have heard the name of before (let alone visited), there lives a </a:t>
            </a:r>
            <a:r>
              <a:rPr lang="en-AU" sz="2000" dirty="0" err="1"/>
              <a:t>fuzzle</a:t>
            </a:r>
            <a:r>
              <a:rPr lang="en-AU" sz="2000" dirty="0"/>
              <a:t>. Well, </a:t>
            </a:r>
            <a:r>
              <a:rPr lang="en-AU" sz="2000" dirty="0" err="1"/>
              <a:t>fuzzles</a:t>
            </a:r>
            <a:r>
              <a:rPr lang="en-AU" sz="2000" dirty="0"/>
              <a:t>, to be exact. You see, there is a family of them!</a:t>
            </a:r>
          </a:p>
          <a:p>
            <a:r>
              <a:rPr lang="en-AU" sz="2000" dirty="0"/>
              <a:t>Shy and elusive creatures, </a:t>
            </a:r>
            <a:r>
              <a:rPr lang="en-AU" sz="2000" dirty="0" err="1"/>
              <a:t>fuzzles</a:t>
            </a:r>
            <a:r>
              <a:rPr lang="en-AU" sz="2000" dirty="0"/>
              <a:t> keep themselves to themselves, and therefore are rarely seen by human beings. Their </a:t>
            </a:r>
            <a:r>
              <a:rPr lang="en-AU" sz="2000" dirty="0" err="1"/>
              <a:t>fuzzlets</a:t>
            </a:r>
            <a:r>
              <a:rPr lang="en-AU" sz="2000" dirty="0"/>
              <a:t> (young </a:t>
            </a:r>
            <a:r>
              <a:rPr lang="en-AU" sz="2000" dirty="0" err="1"/>
              <a:t>fuzzles</a:t>
            </a:r>
            <a:r>
              <a:rPr lang="en-AU" sz="2000" dirty="0"/>
              <a:t>) are even shyer, but have been spotted occasionally clinging onto their mother’s back.</a:t>
            </a:r>
          </a:p>
          <a:p>
            <a:r>
              <a:rPr lang="en-AU" sz="2000" dirty="0"/>
              <a:t>As you have probably guessed, this is a story all about </a:t>
            </a:r>
            <a:r>
              <a:rPr lang="en-AU" sz="2000" dirty="0" err="1"/>
              <a:t>fuzzles</a:t>
            </a:r>
            <a:r>
              <a:rPr lang="en-AU" sz="2000" dirty="0"/>
              <a:t>. You are about to find out what extraordinary creatures they really are…</a:t>
            </a:r>
          </a:p>
          <a:p>
            <a:endParaRPr lang="en-AU" sz="1800" dirty="0"/>
          </a:p>
          <a:p>
            <a:endParaRPr lang="en-AU" dirty="0"/>
          </a:p>
          <a:p>
            <a:endParaRPr lang="en-AU" dirty="0"/>
          </a:p>
        </p:txBody>
      </p:sp>
      <p:sp>
        <p:nvSpPr>
          <p:cNvPr id="8" name="TextBox 7"/>
          <p:cNvSpPr txBox="1"/>
          <p:nvPr/>
        </p:nvSpPr>
        <p:spPr>
          <a:xfrm rot="5400000">
            <a:off x="10174576" y="1778620"/>
            <a:ext cx="3533004" cy="246221"/>
          </a:xfrm>
          <a:prstGeom prst="rect">
            <a:avLst/>
          </a:prstGeom>
          <a:noFill/>
        </p:spPr>
        <p:txBody>
          <a:bodyPr wrap="square" rtlCol="0">
            <a:spAutoFit/>
          </a:bodyPr>
          <a:lstStyle/>
          <a:p>
            <a:r>
              <a:rPr lang="en-AU" sz="1000" dirty="0"/>
              <a:t>Photo courtesy of Alexander </a:t>
            </a:r>
            <a:r>
              <a:rPr lang="en-AU" sz="1000" dirty="0" err="1" smtClean="0"/>
              <a:t>Jansson</a:t>
            </a:r>
            <a:r>
              <a:rPr lang="en-AU" sz="1000" dirty="0" smtClean="0"/>
              <a:t>  Activities </a:t>
            </a:r>
            <a:r>
              <a:rPr lang="en-AU" sz="1000" dirty="0" err="1" smtClean="0"/>
              <a:t>Pobble</a:t>
            </a:r>
            <a:r>
              <a:rPr lang="en-AU" sz="1000" dirty="0" smtClean="0"/>
              <a:t> 365</a:t>
            </a:r>
            <a:endParaRPr lang="en-AU" sz="1000" dirty="0"/>
          </a:p>
        </p:txBody>
      </p:sp>
      <p:sp>
        <p:nvSpPr>
          <p:cNvPr id="3" name="Rectangle 2"/>
          <p:cNvSpPr/>
          <p:nvPr/>
        </p:nvSpPr>
        <p:spPr>
          <a:xfrm>
            <a:off x="1036452" y="5115019"/>
            <a:ext cx="4974487" cy="1631216"/>
          </a:xfrm>
          <a:prstGeom prst="rect">
            <a:avLst/>
          </a:prstGeom>
        </p:spPr>
        <p:txBody>
          <a:bodyPr wrap="square">
            <a:spAutoFit/>
          </a:bodyPr>
          <a:lstStyle/>
          <a:p>
            <a:r>
              <a:rPr lang="en-AU" sz="2000" b="1" dirty="0"/>
              <a:t>Question time!</a:t>
            </a:r>
          </a:p>
          <a:p>
            <a:r>
              <a:rPr lang="en-AU" sz="2000" dirty="0"/>
              <a:t>What kind of creature do you think a </a:t>
            </a:r>
            <a:r>
              <a:rPr lang="en-AU" sz="2000" dirty="0" err="1"/>
              <a:t>fuzzle</a:t>
            </a:r>
            <a:r>
              <a:rPr lang="en-AU" sz="2000" dirty="0"/>
              <a:t> is?</a:t>
            </a:r>
          </a:p>
          <a:p>
            <a:r>
              <a:rPr lang="en-AU" sz="2000" dirty="0"/>
              <a:t>Is it similar to any other animals you know?</a:t>
            </a:r>
          </a:p>
          <a:p>
            <a:r>
              <a:rPr lang="en-AU" sz="2000" dirty="0"/>
              <a:t>What do you think </a:t>
            </a:r>
            <a:r>
              <a:rPr lang="en-AU" sz="2000" dirty="0" err="1"/>
              <a:t>fuzzles</a:t>
            </a:r>
            <a:r>
              <a:rPr lang="en-AU" sz="2000" dirty="0"/>
              <a:t> eat?</a:t>
            </a:r>
          </a:p>
          <a:p>
            <a:r>
              <a:rPr lang="en-AU" sz="2000" dirty="0"/>
              <a:t>Are they friendly towards humans</a:t>
            </a:r>
            <a:r>
              <a:rPr lang="en-AU" sz="2000" dirty="0" smtClean="0"/>
              <a:t>?</a:t>
            </a:r>
            <a:endParaRPr lang="en-AU" sz="2000" dirty="0"/>
          </a:p>
        </p:txBody>
      </p:sp>
      <p:sp>
        <p:nvSpPr>
          <p:cNvPr id="9" name="Rectangle 8"/>
          <p:cNvSpPr/>
          <p:nvPr/>
        </p:nvSpPr>
        <p:spPr>
          <a:xfrm>
            <a:off x="6312195" y="4922345"/>
            <a:ext cx="6096000" cy="1600438"/>
          </a:xfrm>
          <a:prstGeom prst="rect">
            <a:avLst/>
          </a:prstGeom>
        </p:spPr>
        <p:txBody>
          <a:bodyPr>
            <a:spAutoFit/>
          </a:bodyPr>
          <a:lstStyle/>
          <a:p>
            <a:endParaRPr lang="en-AU" dirty="0" smtClean="0"/>
          </a:p>
          <a:p>
            <a:endParaRPr lang="en-AU" sz="2000" dirty="0"/>
          </a:p>
          <a:p>
            <a:r>
              <a:rPr lang="en-AU" sz="2000" dirty="0"/>
              <a:t>How big do you think they are?</a:t>
            </a:r>
          </a:p>
          <a:p>
            <a:r>
              <a:rPr lang="en-AU" sz="2000" dirty="0"/>
              <a:t>What are </a:t>
            </a:r>
            <a:r>
              <a:rPr lang="en-AU" sz="2000" dirty="0" err="1"/>
              <a:t>fuzzles</a:t>
            </a:r>
            <a:r>
              <a:rPr lang="en-AU" sz="2000" dirty="0"/>
              <a:t> good at?</a:t>
            </a:r>
          </a:p>
          <a:p>
            <a:r>
              <a:rPr lang="en-AU" sz="2000" dirty="0"/>
              <a:t>What are their homes like?</a:t>
            </a:r>
          </a:p>
        </p:txBody>
      </p:sp>
      <p:cxnSp>
        <p:nvCxnSpPr>
          <p:cNvPr id="11" name="Straight Connector 10"/>
          <p:cNvCxnSpPr/>
          <p:nvPr/>
        </p:nvCxnSpPr>
        <p:spPr>
          <a:xfrm>
            <a:off x="210212" y="5115019"/>
            <a:ext cx="51701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276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56" y="189983"/>
            <a:ext cx="3932237" cy="530225"/>
          </a:xfrm>
        </p:spPr>
        <p:txBody>
          <a:bodyPr anchor="t">
            <a:normAutofit/>
          </a:bodyPr>
          <a:lstStyle/>
          <a:p>
            <a:r>
              <a:rPr lang="en-AU" sz="2900" b="1" dirty="0">
                <a:latin typeface="Hobo Std" panose="020B0803040709020204" pitchFamily="34" charset="0"/>
              </a:rPr>
              <a:t>The </a:t>
            </a:r>
            <a:r>
              <a:rPr lang="en-AU" sz="2900" b="1" dirty="0" err="1">
                <a:latin typeface="Hobo Std" panose="020B0803040709020204" pitchFamily="34" charset="0"/>
              </a:rPr>
              <a:t>Fuzzle</a:t>
            </a:r>
            <a:endParaRPr lang="en-AU" sz="2900" b="1" dirty="0">
              <a:latin typeface="Hobo Std" panose="020B0803040709020204" pitchFamily="34" charset="0"/>
            </a:endParaRPr>
          </a:p>
        </p:txBody>
      </p:sp>
      <p:pic>
        <p:nvPicPr>
          <p:cNvPr id="5" name="Picture Placeholder 4"/>
          <p:cNvPicPr>
            <a:picLocks noGrp="1" noChangeAspect="1"/>
          </p:cNvPicPr>
          <p:nvPr>
            <p:ph type="pic" idx="1"/>
          </p:nvPr>
        </p:nvPicPr>
        <p:blipFill>
          <a:blip r:embed="rId2"/>
          <a:srcRect t="10586" b="10586"/>
          <a:stretch>
            <a:fillRect/>
          </a:stretch>
        </p:blipFill>
        <p:spPr>
          <a:xfrm>
            <a:off x="5831774" y="1157545"/>
            <a:ext cx="6172200" cy="4873625"/>
          </a:xfrm>
          <a:prstGeom prst="rect">
            <a:avLst/>
          </a:prstGeom>
        </p:spPr>
      </p:pic>
      <p:sp>
        <p:nvSpPr>
          <p:cNvPr id="4" name="Text Placeholder 3"/>
          <p:cNvSpPr>
            <a:spLocks noGrp="1"/>
          </p:cNvSpPr>
          <p:nvPr>
            <p:ph type="body" sz="half" idx="2"/>
          </p:nvPr>
        </p:nvSpPr>
        <p:spPr>
          <a:xfrm>
            <a:off x="318792" y="720207"/>
            <a:ext cx="5390891" cy="5978305"/>
          </a:xfrm>
        </p:spPr>
        <p:txBody>
          <a:bodyPr>
            <a:normAutofit fontScale="92500" lnSpcReduction="20000"/>
          </a:bodyPr>
          <a:lstStyle/>
          <a:p>
            <a:r>
              <a:rPr lang="en-AU" sz="2400" b="1" dirty="0" smtClean="0"/>
              <a:t>Story starter!</a:t>
            </a:r>
          </a:p>
          <a:p>
            <a:r>
              <a:rPr lang="en-AU" sz="2400" dirty="0" smtClean="0"/>
              <a:t>Far away from here, in a distant land that few people have heard the name of before (let alone visited), there lives a </a:t>
            </a:r>
            <a:r>
              <a:rPr lang="en-AU" sz="2400" dirty="0" err="1" smtClean="0"/>
              <a:t>fuzzle</a:t>
            </a:r>
            <a:r>
              <a:rPr lang="en-AU" sz="2400" dirty="0" smtClean="0"/>
              <a:t>. Well, </a:t>
            </a:r>
            <a:r>
              <a:rPr lang="en-AU" sz="2400" dirty="0" err="1" smtClean="0"/>
              <a:t>fuzzles</a:t>
            </a:r>
            <a:r>
              <a:rPr lang="en-AU" sz="2400" dirty="0" smtClean="0"/>
              <a:t>, to be exact. You see, there is a family of them!</a:t>
            </a:r>
          </a:p>
          <a:p>
            <a:r>
              <a:rPr lang="en-AU" sz="2400" dirty="0" smtClean="0"/>
              <a:t>Shy and elusive creatures, </a:t>
            </a:r>
            <a:r>
              <a:rPr lang="en-AU" sz="2400" dirty="0" err="1" smtClean="0"/>
              <a:t>fuzzles</a:t>
            </a:r>
            <a:r>
              <a:rPr lang="en-AU" sz="2400" dirty="0" smtClean="0"/>
              <a:t> keep themselves to themselves, and therefore are rarely seen by human beings. Their </a:t>
            </a:r>
            <a:r>
              <a:rPr lang="en-AU" sz="2400" dirty="0" err="1" smtClean="0"/>
              <a:t>fuzzlets</a:t>
            </a:r>
            <a:r>
              <a:rPr lang="en-AU" sz="2400" dirty="0" smtClean="0"/>
              <a:t> (young </a:t>
            </a:r>
            <a:r>
              <a:rPr lang="en-AU" sz="2400" dirty="0" err="1" smtClean="0"/>
              <a:t>fuzzles</a:t>
            </a:r>
            <a:r>
              <a:rPr lang="en-AU" sz="2400" dirty="0" smtClean="0"/>
              <a:t>) are even shyer, but have been spotted occasionally clinging onto their mother’s back.</a:t>
            </a:r>
          </a:p>
          <a:p>
            <a:r>
              <a:rPr lang="en-AU" sz="2400" dirty="0" smtClean="0"/>
              <a:t>As you have probably guessed, this is a story all about </a:t>
            </a:r>
            <a:r>
              <a:rPr lang="en-AU" sz="2400" dirty="0" err="1" smtClean="0"/>
              <a:t>fuzzles</a:t>
            </a:r>
            <a:r>
              <a:rPr lang="en-AU" sz="2400" dirty="0" smtClean="0"/>
              <a:t>. You are about to find out what extraordinary creatures they really are…</a:t>
            </a:r>
          </a:p>
          <a:p>
            <a:endParaRPr lang="en-AU" sz="2400" dirty="0" smtClean="0"/>
          </a:p>
          <a:p>
            <a:r>
              <a:rPr lang="en-AU" sz="2400" b="1" dirty="0" smtClean="0"/>
              <a:t>Perfect picture!</a:t>
            </a:r>
          </a:p>
          <a:p>
            <a:r>
              <a:rPr lang="en-AU" sz="2400" dirty="0" smtClean="0"/>
              <a:t>Can you invent your own creature? You could combine two animals to make one strange animal! Draw/describe what your animal is like.</a:t>
            </a:r>
          </a:p>
          <a:p>
            <a:endParaRPr lang="en-AU" dirty="0"/>
          </a:p>
          <a:p>
            <a:endParaRPr lang="en-AU" dirty="0"/>
          </a:p>
        </p:txBody>
      </p:sp>
      <p:sp>
        <p:nvSpPr>
          <p:cNvPr id="7" name="TextBox 6"/>
          <p:cNvSpPr txBox="1"/>
          <p:nvPr/>
        </p:nvSpPr>
        <p:spPr>
          <a:xfrm>
            <a:off x="9662642" y="285952"/>
            <a:ext cx="2651760" cy="400110"/>
          </a:xfrm>
          <a:prstGeom prst="rect">
            <a:avLst/>
          </a:prstGeom>
          <a:noFill/>
        </p:spPr>
        <p:txBody>
          <a:bodyPr wrap="square" rtlCol="0">
            <a:spAutoFit/>
          </a:bodyPr>
          <a:lstStyle/>
          <a:p>
            <a:r>
              <a:rPr lang="en-AU" sz="1000" dirty="0"/>
              <a:t>Photo courtesy of Alexander </a:t>
            </a:r>
            <a:r>
              <a:rPr lang="en-AU" sz="1000" dirty="0" err="1"/>
              <a:t>Jansson</a:t>
            </a:r>
            <a:endParaRPr lang="en-AU" sz="1000" dirty="0"/>
          </a:p>
          <a:p>
            <a:r>
              <a:rPr lang="en-AU" sz="1000" dirty="0" smtClean="0"/>
              <a:t>Activities </a:t>
            </a:r>
            <a:r>
              <a:rPr lang="en-AU" sz="1000" dirty="0" err="1" smtClean="0"/>
              <a:t>Pobble</a:t>
            </a:r>
            <a:r>
              <a:rPr lang="en-AU" sz="1000" dirty="0" smtClean="0"/>
              <a:t> 365</a:t>
            </a:r>
            <a:endParaRPr lang="en-AU" sz="1000" dirty="0"/>
          </a:p>
        </p:txBody>
      </p:sp>
    </p:spTree>
    <p:extLst>
      <p:ext uri="{BB962C8B-B14F-4D97-AF65-F5344CB8AC3E}">
        <p14:creationId xmlns:p14="http://schemas.microsoft.com/office/powerpoint/2010/main" val="19485378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56" y="189983"/>
            <a:ext cx="3932237" cy="530225"/>
          </a:xfrm>
        </p:spPr>
        <p:txBody>
          <a:bodyPr anchor="t">
            <a:normAutofit/>
          </a:bodyPr>
          <a:lstStyle/>
          <a:p>
            <a:r>
              <a:rPr lang="en-AU" sz="2900" b="1" dirty="0">
                <a:latin typeface="Hobo Std" panose="020B0803040709020204" pitchFamily="34" charset="0"/>
              </a:rPr>
              <a:t>The </a:t>
            </a:r>
            <a:r>
              <a:rPr lang="en-AU" sz="2900" b="1" dirty="0" err="1">
                <a:latin typeface="Hobo Std" panose="020B0803040709020204" pitchFamily="34" charset="0"/>
              </a:rPr>
              <a:t>Fuzzle</a:t>
            </a:r>
            <a:endParaRPr lang="en-AU" sz="2900" b="1" dirty="0">
              <a:latin typeface="Hobo Std" panose="020B0803040709020204" pitchFamily="34" charset="0"/>
            </a:endParaRPr>
          </a:p>
        </p:txBody>
      </p:sp>
      <p:pic>
        <p:nvPicPr>
          <p:cNvPr id="5" name="Picture Placeholder 4"/>
          <p:cNvPicPr>
            <a:picLocks noGrp="1" noChangeAspect="1"/>
          </p:cNvPicPr>
          <p:nvPr>
            <p:ph type="pic" idx="1"/>
          </p:nvPr>
        </p:nvPicPr>
        <p:blipFill>
          <a:blip r:embed="rId2"/>
          <a:srcRect t="10586" b="10586"/>
          <a:stretch>
            <a:fillRect/>
          </a:stretch>
        </p:blipFill>
        <p:spPr>
          <a:xfrm>
            <a:off x="7208745" y="135229"/>
            <a:ext cx="3282439" cy="2591844"/>
          </a:xfrm>
          <a:prstGeom prst="rect">
            <a:avLst/>
          </a:prstGeom>
        </p:spPr>
      </p:pic>
      <p:sp>
        <p:nvSpPr>
          <p:cNvPr id="4" name="Text Placeholder 3"/>
          <p:cNvSpPr>
            <a:spLocks noGrp="1"/>
          </p:cNvSpPr>
          <p:nvPr>
            <p:ph type="body" sz="half" idx="2"/>
          </p:nvPr>
        </p:nvSpPr>
        <p:spPr>
          <a:xfrm>
            <a:off x="318793" y="720207"/>
            <a:ext cx="5061282" cy="5978305"/>
          </a:xfrm>
        </p:spPr>
        <p:txBody>
          <a:bodyPr>
            <a:normAutofit/>
          </a:bodyPr>
          <a:lstStyle/>
          <a:p>
            <a:r>
              <a:rPr lang="en-AU" sz="1800" b="1" dirty="0"/>
              <a:t>Story starter!</a:t>
            </a:r>
          </a:p>
          <a:p>
            <a:r>
              <a:rPr lang="en-AU" sz="1800" dirty="0"/>
              <a:t>Far away from here, in a distant land that few people have heard the name of before (let alone visited), there lives a </a:t>
            </a:r>
            <a:r>
              <a:rPr lang="en-AU" sz="1800" dirty="0" err="1"/>
              <a:t>fuzzle</a:t>
            </a:r>
            <a:r>
              <a:rPr lang="en-AU" sz="1800" dirty="0"/>
              <a:t>. Well, </a:t>
            </a:r>
            <a:r>
              <a:rPr lang="en-AU" sz="1800" dirty="0" err="1"/>
              <a:t>fuzzles</a:t>
            </a:r>
            <a:r>
              <a:rPr lang="en-AU" sz="1800" dirty="0"/>
              <a:t>, to be exact. You see, there is a family of them!</a:t>
            </a:r>
          </a:p>
          <a:p>
            <a:r>
              <a:rPr lang="en-AU" sz="1800" dirty="0"/>
              <a:t>Shy and elusive creatures, </a:t>
            </a:r>
            <a:r>
              <a:rPr lang="en-AU" sz="1800" dirty="0" err="1"/>
              <a:t>fuzzles</a:t>
            </a:r>
            <a:r>
              <a:rPr lang="en-AU" sz="1800" dirty="0"/>
              <a:t> keep themselves to themselves, and therefore are rarely seen by human beings. Their </a:t>
            </a:r>
            <a:r>
              <a:rPr lang="en-AU" sz="1800" dirty="0" err="1"/>
              <a:t>fuzzlets</a:t>
            </a:r>
            <a:r>
              <a:rPr lang="en-AU" sz="1800" dirty="0"/>
              <a:t> (young </a:t>
            </a:r>
            <a:r>
              <a:rPr lang="en-AU" sz="1800" dirty="0" err="1"/>
              <a:t>fuzzles</a:t>
            </a:r>
            <a:r>
              <a:rPr lang="en-AU" sz="1800" dirty="0"/>
              <a:t>) are even shyer, but have been spotted occasionally clinging onto their mother’s back.</a:t>
            </a:r>
          </a:p>
          <a:p>
            <a:r>
              <a:rPr lang="en-AU" sz="1800" dirty="0"/>
              <a:t>As you have probably guessed, this is a story all about </a:t>
            </a:r>
            <a:r>
              <a:rPr lang="en-AU" sz="1800" dirty="0" err="1"/>
              <a:t>fuzzles</a:t>
            </a:r>
            <a:r>
              <a:rPr lang="en-AU" sz="1800" dirty="0"/>
              <a:t>. You are about to find out what extraordinary creatures they really are…</a:t>
            </a:r>
          </a:p>
          <a:p>
            <a:endParaRPr lang="en-AU" sz="1800" dirty="0"/>
          </a:p>
          <a:p>
            <a:r>
              <a:rPr lang="en-AU" sz="1800" dirty="0"/>
              <a:t>Sick sentences!</a:t>
            </a:r>
          </a:p>
          <a:p>
            <a:r>
              <a:rPr lang="en-AU" sz="1800" dirty="0"/>
              <a:t>These sentences are ‘sick’ and need help to get better. Can you help? Could you add an adverb?</a:t>
            </a:r>
          </a:p>
          <a:p>
            <a:r>
              <a:rPr lang="en-AU" sz="1800" dirty="0" err="1"/>
              <a:t>Fuzzles</a:t>
            </a:r>
            <a:r>
              <a:rPr lang="en-AU" sz="1800" dirty="0"/>
              <a:t> are big creatures. Their </a:t>
            </a:r>
            <a:r>
              <a:rPr lang="en-AU" sz="1800" dirty="0" err="1"/>
              <a:t>fuzzlets</a:t>
            </a:r>
            <a:r>
              <a:rPr lang="en-AU" sz="1800" dirty="0"/>
              <a:t> are small. They often ride bikes to get to places.</a:t>
            </a:r>
          </a:p>
          <a:p>
            <a:endParaRPr lang="en-AU" dirty="0"/>
          </a:p>
          <a:p>
            <a:endParaRPr lang="en-AU" dirty="0"/>
          </a:p>
        </p:txBody>
      </p:sp>
      <p:sp>
        <p:nvSpPr>
          <p:cNvPr id="7" name="TextBox 6"/>
          <p:cNvSpPr txBox="1"/>
          <p:nvPr/>
        </p:nvSpPr>
        <p:spPr>
          <a:xfrm rot="5400000">
            <a:off x="10575348" y="1261054"/>
            <a:ext cx="2651760" cy="400110"/>
          </a:xfrm>
          <a:prstGeom prst="rect">
            <a:avLst/>
          </a:prstGeom>
          <a:noFill/>
        </p:spPr>
        <p:txBody>
          <a:bodyPr wrap="square" rtlCol="0">
            <a:spAutoFit/>
          </a:bodyPr>
          <a:lstStyle/>
          <a:p>
            <a:r>
              <a:rPr lang="en-AU" sz="1000" dirty="0"/>
              <a:t>Photo courtesy of Alexander </a:t>
            </a:r>
            <a:r>
              <a:rPr lang="en-AU" sz="1000" dirty="0" err="1"/>
              <a:t>Jansson</a:t>
            </a:r>
            <a:endParaRPr lang="en-AU" sz="1000" dirty="0"/>
          </a:p>
          <a:p>
            <a:r>
              <a:rPr lang="en-AU" sz="1000" dirty="0" smtClean="0"/>
              <a:t>Activities </a:t>
            </a:r>
            <a:r>
              <a:rPr lang="en-AU" sz="1000" dirty="0" err="1" smtClean="0"/>
              <a:t>Pobble</a:t>
            </a:r>
            <a:r>
              <a:rPr lang="en-AU" sz="1000" dirty="0" smtClean="0"/>
              <a:t> 365</a:t>
            </a:r>
            <a:endParaRPr lang="en-AU" sz="1000" dirty="0"/>
          </a:p>
        </p:txBody>
      </p:sp>
      <p:sp>
        <p:nvSpPr>
          <p:cNvPr id="3" name="Rectangle 2"/>
          <p:cNvSpPr/>
          <p:nvPr/>
        </p:nvSpPr>
        <p:spPr>
          <a:xfrm>
            <a:off x="5528930" y="2885973"/>
            <a:ext cx="6372298" cy="3970318"/>
          </a:xfrm>
          <a:prstGeom prst="rect">
            <a:avLst/>
          </a:prstGeom>
        </p:spPr>
        <p:txBody>
          <a:bodyPr wrap="square">
            <a:spAutoFit/>
          </a:bodyPr>
          <a:lstStyle/>
          <a:p>
            <a:r>
              <a:rPr lang="en-AU" dirty="0" smtClean="0"/>
              <a:t>Sentence Challenge:</a:t>
            </a:r>
          </a:p>
          <a:p>
            <a:r>
              <a:rPr lang="en-AU" dirty="0" smtClean="0"/>
              <a:t>A </a:t>
            </a:r>
            <a:r>
              <a:rPr lang="en-AU" dirty="0"/>
              <a:t>parenthesis is a word or a phrase put into a sentence to give it more information.</a:t>
            </a:r>
          </a:p>
          <a:p>
            <a:r>
              <a:rPr lang="en-AU" dirty="0"/>
              <a:t>Sometimes a parenthesis is in italics, sometimes it is in (brackets), sometimes there is a dash – and sometimes it has ‘inverted commas’ around it.</a:t>
            </a:r>
          </a:p>
          <a:p>
            <a:r>
              <a:rPr lang="en-AU" dirty="0"/>
              <a:t>Parentheses are used to:</a:t>
            </a:r>
          </a:p>
          <a:p>
            <a:r>
              <a:rPr lang="en-AU" dirty="0"/>
              <a:t>Explain what a difficult word means.</a:t>
            </a:r>
          </a:p>
          <a:p>
            <a:r>
              <a:rPr lang="en-AU" dirty="0"/>
              <a:t>Show someone’s thoughts</a:t>
            </a:r>
          </a:p>
          <a:p>
            <a:r>
              <a:rPr lang="en-AU" dirty="0"/>
              <a:t>Add extra information to help the reader</a:t>
            </a:r>
          </a:p>
          <a:p>
            <a:r>
              <a:rPr lang="en-AU" dirty="0"/>
              <a:t>Emphasise a point</a:t>
            </a:r>
          </a:p>
          <a:p>
            <a:r>
              <a:rPr lang="en-AU" dirty="0"/>
              <a:t>Can </a:t>
            </a:r>
            <a:r>
              <a:rPr lang="en-AU" dirty="0" smtClean="0"/>
              <a:t>you write two sentences , using </a:t>
            </a:r>
            <a:r>
              <a:rPr lang="en-AU" dirty="0"/>
              <a:t>brackets to add extra information?</a:t>
            </a:r>
          </a:p>
          <a:p>
            <a:r>
              <a:rPr lang="en-AU" dirty="0"/>
              <a:t>E.g. </a:t>
            </a:r>
            <a:r>
              <a:rPr lang="en-AU" dirty="0" err="1"/>
              <a:t>Fuzzles</a:t>
            </a:r>
            <a:r>
              <a:rPr lang="en-AU" dirty="0"/>
              <a:t> (which are rarely seen by humans) have long fur.</a:t>
            </a:r>
          </a:p>
        </p:txBody>
      </p:sp>
      <p:cxnSp>
        <p:nvCxnSpPr>
          <p:cNvPr id="9" name="Straight Connector 8"/>
          <p:cNvCxnSpPr/>
          <p:nvPr/>
        </p:nvCxnSpPr>
        <p:spPr>
          <a:xfrm>
            <a:off x="340242" y="4561367"/>
            <a:ext cx="4997302" cy="318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7639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56" y="189983"/>
            <a:ext cx="3932237" cy="530225"/>
          </a:xfrm>
        </p:spPr>
        <p:txBody>
          <a:bodyPr anchor="t">
            <a:normAutofit/>
          </a:bodyPr>
          <a:lstStyle/>
          <a:p>
            <a:r>
              <a:rPr lang="en-AU" sz="2900" b="1" dirty="0">
                <a:latin typeface="Hobo Std" panose="020B0803040709020204" pitchFamily="34" charset="0"/>
              </a:rPr>
              <a:t>The </a:t>
            </a:r>
            <a:r>
              <a:rPr lang="en-AU" sz="2900" b="1" dirty="0" err="1">
                <a:latin typeface="Hobo Std" panose="020B0803040709020204" pitchFamily="34" charset="0"/>
              </a:rPr>
              <a:t>Fuzzle</a:t>
            </a:r>
            <a:endParaRPr lang="en-AU" sz="2900" b="1" dirty="0">
              <a:latin typeface="Hobo Std" panose="020B0803040709020204" pitchFamily="34" charset="0"/>
            </a:endParaRPr>
          </a:p>
        </p:txBody>
      </p:sp>
      <p:pic>
        <p:nvPicPr>
          <p:cNvPr id="5" name="Picture Placeholder 4"/>
          <p:cNvPicPr>
            <a:picLocks noGrp="1" noChangeAspect="1"/>
          </p:cNvPicPr>
          <p:nvPr>
            <p:ph type="pic" idx="1"/>
          </p:nvPr>
        </p:nvPicPr>
        <p:blipFill>
          <a:blip r:embed="rId2"/>
          <a:srcRect t="10586" b="10586"/>
          <a:stretch>
            <a:fillRect/>
          </a:stretch>
        </p:blipFill>
        <p:spPr>
          <a:xfrm>
            <a:off x="5863672" y="955527"/>
            <a:ext cx="6172200" cy="4873625"/>
          </a:xfrm>
          <a:prstGeom prst="rect">
            <a:avLst/>
          </a:prstGeom>
        </p:spPr>
      </p:pic>
      <p:sp>
        <p:nvSpPr>
          <p:cNvPr id="4" name="Text Placeholder 3"/>
          <p:cNvSpPr>
            <a:spLocks noGrp="1"/>
          </p:cNvSpPr>
          <p:nvPr>
            <p:ph type="body" sz="half" idx="2"/>
          </p:nvPr>
        </p:nvSpPr>
        <p:spPr>
          <a:xfrm>
            <a:off x="318792" y="720207"/>
            <a:ext cx="5390891" cy="5978305"/>
          </a:xfrm>
        </p:spPr>
        <p:txBody>
          <a:bodyPr>
            <a:normAutofit/>
          </a:bodyPr>
          <a:lstStyle/>
          <a:p>
            <a:r>
              <a:rPr lang="en-AU" sz="2400" b="1" dirty="0" smtClean="0"/>
              <a:t>Story starter!</a:t>
            </a:r>
          </a:p>
          <a:p>
            <a:r>
              <a:rPr lang="en-AU" sz="2400" dirty="0" smtClean="0"/>
              <a:t>Far away from here, in a distant land that few people have heard the name of before (let alone visited), there lives a </a:t>
            </a:r>
            <a:r>
              <a:rPr lang="en-AU" sz="2400" dirty="0" err="1" smtClean="0"/>
              <a:t>fuzzle</a:t>
            </a:r>
            <a:r>
              <a:rPr lang="en-AU" sz="2400" dirty="0" smtClean="0"/>
              <a:t>. Well, </a:t>
            </a:r>
            <a:r>
              <a:rPr lang="en-AU" sz="2400" dirty="0" err="1" smtClean="0"/>
              <a:t>fuzzles</a:t>
            </a:r>
            <a:r>
              <a:rPr lang="en-AU" sz="2400" dirty="0" smtClean="0"/>
              <a:t>, to be exact. You see, there is a family of them!</a:t>
            </a:r>
          </a:p>
          <a:p>
            <a:r>
              <a:rPr lang="en-AU" sz="2400" dirty="0" smtClean="0"/>
              <a:t>Shy and elusive creatures, </a:t>
            </a:r>
            <a:r>
              <a:rPr lang="en-AU" sz="2400" dirty="0" err="1" smtClean="0"/>
              <a:t>fuzzles</a:t>
            </a:r>
            <a:r>
              <a:rPr lang="en-AU" sz="2400" dirty="0" smtClean="0"/>
              <a:t> keep themselves to themselves, and therefore are rarely seen by human beings. Their </a:t>
            </a:r>
            <a:r>
              <a:rPr lang="en-AU" sz="2400" dirty="0" err="1" smtClean="0"/>
              <a:t>fuzzlets</a:t>
            </a:r>
            <a:r>
              <a:rPr lang="en-AU" sz="2400" dirty="0" smtClean="0"/>
              <a:t> (young </a:t>
            </a:r>
            <a:r>
              <a:rPr lang="en-AU" sz="2400" dirty="0" err="1" smtClean="0"/>
              <a:t>fuzzles</a:t>
            </a:r>
            <a:r>
              <a:rPr lang="en-AU" sz="2400" dirty="0" smtClean="0"/>
              <a:t>) are even shyer, but have been spotted occasionally clinging onto their mother’s back.</a:t>
            </a:r>
          </a:p>
          <a:p>
            <a:r>
              <a:rPr lang="en-AU" sz="2400" dirty="0" smtClean="0"/>
              <a:t>As you have probably guessed, this is a story all about </a:t>
            </a:r>
            <a:r>
              <a:rPr lang="en-AU" sz="2400" dirty="0" err="1" smtClean="0"/>
              <a:t>fuzzles</a:t>
            </a:r>
            <a:r>
              <a:rPr lang="en-AU" sz="2400" dirty="0" smtClean="0"/>
              <a:t>. You are about to find out what extraordinary creatures they really are…</a:t>
            </a:r>
          </a:p>
          <a:p>
            <a:endParaRPr lang="en-AU" sz="2400" dirty="0" smtClean="0"/>
          </a:p>
          <a:p>
            <a:endParaRPr lang="en-AU" dirty="0"/>
          </a:p>
          <a:p>
            <a:endParaRPr lang="en-AU" dirty="0"/>
          </a:p>
        </p:txBody>
      </p:sp>
      <p:sp>
        <p:nvSpPr>
          <p:cNvPr id="7" name="TextBox 6"/>
          <p:cNvSpPr txBox="1"/>
          <p:nvPr/>
        </p:nvSpPr>
        <p:spPr>
          <a:xfrm>
            <a:off x="9662642" y="285952"/>
            <a:ext cx="2651760" cy="400110"/>
          </a:xfrm>
          <a:prstGeom prst="rect">
            <a:avLst/>
          </a:prstGeom>
          <a:noFill/>
        </p:spPr>
        <p:txBody>
          <a:bodyPr wrap="square" rtlCol="0">
            <a:spAutoFit/>
          </a:bodyPr>
          <a:lstStyle/>
          <a:p>
            <a:r>
              <a:rPr lang="en-AU" sz="1000" dirty="0"/>
              <a:t>Photo courtesy of Alexander </a:t>
            </a:r>
            <a:r>
              <a:rPr lang="en-AU" sz="1000" dirty="0" err="1"/>
              <a:t>Jansson</a:t>
            </a:r>
            <a:endParaRPr lang="en-AU" sz="1000" dirty="0"/>
          </a:p>
          <a:p>
            <a:r>
              <a:rPr lang="en-AU" sz="1000" dirty="0" smtClean="0"/>
              <a:t>Activities </a:t>
            </a:r>
            <a:r>
              <a:rPr lang="en-AU" sz="1000" dirty="0" err="1" smtClean="0"/>
              <a:t>Pobble</a:t>
            </a:r>
            <a:r>
              <a:rPr lang="en-AU" sz="1000" dirty="0" smtClean="0"/>
              <a:t> 365</a:t>
            </a:r>
            <a:endParaRPr lang="en-AU" sz="1000" dirty="0"/>
          </a:p>
        </p:txBody>
      </p:sp>
      <p:sp>
        <p:nvSpPr>
          <p:cNvPr id="3" name="TextBox 2"/>
          <p:cNvSpPr txBox="1"/>
          <p:nvPr/>
        </p:nvSpPr>
        <p:spPr>
          <a:xfrm>
            <a:off x="5863672" y="6039293"/>
            <a:ext cx="5980998" cy="646331"/>
          </a:xfrm>
          <a:prstGeom prst="rect">
            <a:avLst/>
          </a:prstGeom>
          <a:noFill/>
        </p:spPr>
        <p:txBody>
          <a:bodyPr wrap="square" rtlCol="0">
            <a:spAutoFit/>
          </a:bodyPr>
          <a:lstStyle/>
          <a:p>
            <a:r>
              <a:rPr lang="en-AU" dirty="0" smtClean="0"/>
              <a:t>Complete the </a:t>
            </a:r>
            <a:r>
              <a:rPr lang="en-AU" dirty="0" err="1" smtClean="0"/>
              <a:t>Fuzzles</a:t>
            </a:r>
            <a:r>
              <a:rPr lang="en-AU" dirty="0" smtClean="0"/>
              <a:t> story as told by someone who first discovered their existence, Professor Hutton.</a:t>
            </a:r>
            <a:endParaRPr lang="en-AU" dirty="0"/>
          </a:p>
        </p:txBody>
      </p:sp>
    </p:spTree>
    <p:extLst>
      <p:ext uri="{BB962C8B-B14F-4D97-AF65-F5344CB8AC3E}">
        <p14:creationId xmlns:p14="http://schemas.microsoft.com/office/powerpoint/2010/main" val="39213956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278741"/>
            <a:ext cx="3932237" cy="619760"/>
          </a:xfrm>
        </p:spPr>
        <p:txBody>
          <a:bodyPr anchor="t">
            <a:normAutofit/>
          </a:bodyPr>
          <a:lstStyle/>
          <a:p>
            <a:r>
              <a:rPr lang="en-AU" dirty="0" smtClean="0">
                <a:latin typeface="Hobo Std" panose="020B0803040709020204" pitchFamily="34" charset="0"/>
              </a:rPr>
              <a:t>The </a:t>
            </a:r>
            <a:r>
              <a:rPr lang="en-AU" dirty="0">
                <a:latin typeface="Hobo Std" panose="020B0803040709020204" pitchFamily="34" charset="0"/>
              </a:rPr>
              <a:t>C</a:t>
            </a:r>
            <a:r>
              <a:rPr lang="en-AU" dirty="0" smtClean="0">
                <a:latin typeface="Hobo Std" panose="020B0803040709020204" pitchFamily="34" charset="0"/>
              </a:rPr>
              <a:t>lock Tower</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5923280" cy="3811588"/>
          </a:xfrm>
        </p:spPr>
        <p:txBody>
          <a:bodyPr>
            <a:normAutofit/>
          </a:bodyPr>
          <a:lstStyle/>
          <a:p>
            <a:r>
              <a:rPr lang="en-AU" sz="1800" b="1" dirty="0"/>
              <a:t>Story starter!</a:t>
            </a:r>
          </a:p>
          <a:p>
            <a:r>
              <a:rPr lang="en-AU" sz="1800" dirty="0"/>
              <a:t>They had been waiting outside the </a:t>
            </a:r>
            <a:r>
              <a:rPr lang="en-AU" sz="1800" dirty="0" err="1"/>
              <a:t>clocktower</a:t>
            </a:r>
            <a:r>
              <a:rPr lang="en-AU" sz="1800" dirty="0"/>
              <a:t> all day. Soon, it would be time.</a:t>
            </a:r>
          </a:p>
          <a:p>
            <a:r>
              <a:rPr lang="en-AU" sz="1800" dirty="0"/>
              <a:t>The cloud spat bullets of rain down upon the expectant crowd, before the droplets bounced off the taut canopies of the hundreds of umbrellas that flooded the cobbled square.</a:t>
            </a:r>
          </a:p>
          <a:p>
            <a:r>
              <a:rPr lang="en-AU" sz="1800" dirty="0"/>
              <a:t>Eager eyes became glued to the long, black hands of the clock face. They seemed to be moving in slow motion, as if reluctant to reach the fateful hour; the fateful hour which would determine all their fates...</a:t>
            </a:r>
          </a:p>
        </p:txBody>
      </p:sp>
      <p:sp>
        <p:nvSpPr>
          <p:cNvPr id="6" name="Rectangle 5"/>
          <p:cNvSpPr/>
          <p:nvPr/>
        </p:nvSpPr>
        <p:spPr>
          <a:xfrm>
            <a:off x="254000" y="3915283"/>
            <a:ext cx="5923280" cy="2862322"/>
          </a:xfrm>
          <a:prstGeom prst="rect">
            <a:avLst/>
          </a:prstGeom>
        </p:spPr>
        <p:txBody>
          <a:bodyPr wrap="square">
            <a:spAutoFit/>
          </a:bodyPr>
          <a:lstStyle/>
          <a:p>
            <a:r>
              <a:rPr lang="en-AU" b="1" dirty="0"/>
              <a:t>Question time!</a:t>
            </a:r>
          </a:p>
          <a:p>
            <a:r>
              <a:rPr lang="en-AU" dirty="0"/>
              <a:t>What is the significance of the </a:t>
            </a:r>
            <a:r>
              <a:rPr lang="en-AU" dirty="0" err="1"/>
              <a:t>clocktower</a:t>
            </a:r>
            <a:r>
              <a:rPr lang="en-AU" dirty="0"/>
              <a:t>? Is there someone inside?</a:t>
            </a:r>
          </a:p>
          <a:p>
            <a:r>
              <a:rPr lang="en-AU" dirty="0"/>
              <a:t>What does 'the fateful hour' mean? What is it that the crowd are waiting for?</a:t>
            </a:r>
          </a:p>
          <a:p>
            <a:r>
              <a:rPr lang="en-AU" dirty="0"/>
              <a:t>What does the word 'expectant' tell you about how the crowd are feeling?</a:t>
            </a:r>
          </a:p>
          <a:p>
            <a:r>
              <a:rPr lang="en-AU" dirty="0"/>
              <a:t>What will happen when 'the fateful hour' arrives?</a:t>
            </a:r>
          </a:p>
          <a:p>
            <a:r>
              <a:rPr lang="en-AU" dirty="0"/>
              <a:t>Why does only one person carry a red umbrella?</a:t>
            </a:r>
          </a:p>
          <a:p>
            <a:endParaRPr lang="en-AU" dirty="0"/>
          </a:p>
        </p:txBody>
      </p:sp>
      <p:sp>
        <p:nvSpPr>
          <p:cNvPr id="8" name="TextBox 7"/>
          <p:cNvSpPr txBox="1"/>
          <p:nvPr/>
        </p:nvSpPr>
        <p:spPr>
          <a:xfrm>
            <a:off x="9662160" y="6141229"/>
            <a:ext cx="2651760" cy="553998"/>
          </a:xfrm>
          <a:prstGeom prst="rect">
            <a:avLst/>
          </a:prstGeom>
          <a:noFill/>
        </p:spPr>
        <p:txBody>
          <a:bodyPr wrap="square" rtlCol="0">
            <a:spAutoFit/>
          </a:bodyPr>
          <a:lstStyle/>
          <a:p>
            <a:r>
              <a:rPr lang="en-AU" sz="1000" dirty="0"/>
              <a:t>Photo courtesy of </a:t>
            </a:r>
            <a:r>
              <a:rPr lang="en-AU" sz="1000" dirty="0" err="1" smtClean="0"/>
              <a:t>J</a:t>
            </a:r>
            <a:r>
              <a:rPr lang="en-AU" sz="1000" dirty="0" err="1"/>
              <a:t>Photo</a:t>
            </a:r>
            <a:r>
              <a:rPr lang="en-AU" sz="1000" dirty="0"/>
              <a:t> courtesy of </a:t>
            </a:r>
            <a:r>
              <a:rPr lang="en-AU" sz="1000" dirty="0" err="1"/>
              <a:t>Caras</a:t>
            </a:r>
            <a:r>
              <a:rPr lang="en-AU" sz="1000" dirty="0"/>
              <a:t> </a:t>
            </a:r>
            <a:r>
              <a:rPr lang="en-AU" sz="1000" dirty="0" err="1"/>
              <a:t>Ionut</a:t>
            </a:r>
            <a:r>
              <a:rPr lang="en-AU" sz="1000" dirty="0"/>
              <a:t> </a:t>
            </a:r>
            <a:r>
              <a:rPr lang="en-AU" sz="1000" dirty="0" smtClean="0"/>
              <a:t>, </a:t>
            </a:r>
          </a:p>
          <a:p>
            <a:r>
              <a:rPr lang="en-AU" sz="1000" dirty="0" smtClean="0"/>
              <a:t>Activities </a:t>
            </a:r>
            <a:r>
              <a:rPr lang="en-AU" sz="1000" dirty="0" err="1" smtClean="0"/>
              <a:t>Pobble</a:t>
            </a:r>
            <a:r>
              <a:rPr lang="en-AU" sz="1000" dirty="0" smtClean="0"/>
              <a:t> 365</a:t>
            </a:r>
            <a:endParaRPr lang="en-AU" sz="1000" dirty="0"/>
          </a:p>
        </p:txBody>
      </p:sp>
      <p:pic>
        <p:nvPicPr>
          <p:cNvPr id="3" name="Picture 2"/>
          <p:cNvPicPr>
            <a:picLocks noChangeAspect="1"/>
          </p:cNvPicPr>
          <p:nvPr/>
        </p:nvPicPr>
        <p:blipFill>
          <a:blip r:embed="rId2"/>
          <a:stretch>
            <a:fillRect/>
          </a:stretch>
        </p:blipFill>
        <p:spPr>
          <a:xfrm>
            <a:off x="6382067" y="677227"/>
            <a:ext cx="5686425" cy="5381625"/>
          </a:xfrm>
          <a:prstGeom prst="rect">
            <a:avLst/>
          </a:prstGeom>
        </p:spPr>
      </p:pic>
      <p:cxnSp>
        <p:nvCxnSpPr>
          <p:cNvPr id="7" name="Straight Connector 6"/>
          <p:cNvCxnSpPr/>
          <p:nvPr/>
        </p:nvCxnSpPr>
        <p:spPr>
          <a:xfrm>
            <a:off x="254000" y="3915283"/>
            <a:ext cx="59232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1929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278741"/>
            <a:ext cx="3932237" cy="619760"/>
          </a:xfrm>
        </p:spPr>
        <p:txBody>
          <a:bodyPr anchor="t">
            <a:normAutofit/>
          </a:bodyPr>
          <a:lstStyle/>
          <a:p>
            <a:r>
              <a:rPr lang="en-AU" dirty="0" smtClean="0">
                <a:latin typeface="Hobo Std" panose="020B0803040709020204" pitchFamily="34" charset="0"/>
              </a:rPr>
              <a:t>The </a:t>
            </a:r>
            <a:r>
              <a:rPr lang="en-AU" dirty="0">
                <a:latin typeface="Hobo Std" panose="020B0803040709020204" pitchFamily="34" charset="0"/>
              </a:rPr>
              <a:t>C</a:t>
            </a:r>
            <a:r>
              <a:rPr lang="en-AU" dirty="0" smtClean="0">
                <a:latin typeface="Hobo Std" panose="020B0803040709020204" pitchFamily="34" charset="0"/>
              </a:rPr>
              <a:t>lock Tower</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5923280" cy="3811588"/>
          </a:xfrm>
        </p:spPr>
        <p:txBody>
          <a:bodyPr>
            <a:noAutofit/>
          </a:bodyPr>
          <a:lstStyle/>
          <a:p>
            <a:r>
              <a:rPr lang="en-AU" sz="2400" b="1" dirty="0"/>
              <a:t>Story starter!</a:t>
            </a:r>
          </a:p>
          <a:p>
            <a:r>
              <a:rPr lang="en-AU" sz="2400" dirty="0"/>
              <a:t>They had been waiting outside the </a:t>
            </a:r>
            <a:r>
              <a:rPr lang="en-AU" sz="2400" dirty="0" err="1"/>
              <a:t>clocktower</a:t>
            </a:r>
            <a:r>
              <a:rPr lang="en-AU" sz="2400" dirty="0"/>
              <a:t> all day. Soon, it would be time.</a:t>
            </a:r>
          </a:p>
          <a:p>
            <a:r>
              <a:rPr lang="en-AU" sz="2400" dirty="0"/>
              <a:t>The cloud spat bullets of rain down upon the expectant crowd, before the droplets bounced off the taut canopies of the hundreds of umbrellas that flooded the cobbled square.</a:t>
            </a:r>
          </a:p>
          <a:p>
            <a:r>
              <a:rPr lang="en-AU" sz="2400" dirty="0"/>
              <a:t>Eager eyes became glued to the long, black hands of the clock face. They seemed to be moving in slow motion, as if reluctant to reach the fateful hour; the fateful hour which would determine all their fates...</a:t>
            </a:r>
          </a:p>
        </p:txBody>
      </p:sp>
      <p:sp>
        <p:nvSpPr>
          <p:cNvPr id="6" name="Rectangle 5"/>
          <p:cNvSpPr/>
          <p:nvPr/>
        </p:nvSpPr>
        <p:spPr>
          <a:xfrm>
            <a:off x="254000" y="5541064"/>
            <a:ext cx="5923280" cy="1384995"/>
          </a:xfrm>
          <a:prstGeom prst="rect">
            <a:avLst/>
          </a:prstGeom>
        </p:spPr>
        <p:txBody>
          <a:bodyPr wrap="square">
            <a:spAutoFit/>
          </a:bodyPr>
          <a:lstStyle/>
          <a:p>
            <a:r>
              <a:rPr lang="en-AU" b="1" dirty="0"/>
              <a:t>Perfect picture!</a:t>
            </a:r>
          </a:p>
          <a:p>
            <a:r>
              <a:rPr lang="en-AU" sz="2400" dirty="0"/>
              <a:t>Can you draw what might happen when 'the fateful hour' arrives?</a:t>
            </a:r>
          </a:p>
          <a:p>
            <a:endParaRPr lang="en-AU" dirty="0"/>
          </a:p>
        </p:txBody>
      </p:sp>
      <p:sp>
        <p:nvSpPr>
          <p:cNvPr id="8" name="TextBox 7"/>
          <p:cNvSpPr txBox="1"/>
          <p:nvPr/>
        </p:nvSpPr>
        <p:spPr>
          <a:xfrm>
            <a:off x="9662160" y="6141229"/>
            <a:ext cx="2651760" cy="553998"/>
          </a:xfrm>
          <a:prstGeom prst="rect">
            <a:avLst/>
          </a:prstGeom>
          <a:noFill/>
        </p:spPr>
        <p:txBody>
          <a:bodyPr wrap="square" rtlCol="0">
            <a:spAutoFit/>
          </a:bodyPr>
          <a:lstStyle/>
          <a:p>
            <a:r>
              <a:rPr lang="en-AU" sz="1000" dirty="0"/>
              <a:t>Photo courtesy of </a:t>
            </a:r>
            <a:r>
              <a:rPr lang="en-AU" sz="1000" dirty="0" err="1" smtClean="0"/>
              <a:t>J</a:t>
            </a:r>
            <a:r>
              <a:rPr lang="en-AU" sz="1000" dirty="0" err="1"/>
              <a:t>Photo</a:t>
            </a:r>
            <a:r>
              <a:rPr lang="en-AU" sz="1000" dirty="0"/>
              <a:t> courtesy of </a:t>
            </a:r>
            <a:r>
              <a:rPr lang="en-AU" sz="1000" dirty="0" err="1"/>
              <a:t>Caras</a:t>
            </a:r>
            <a:r>
              <a:rPr lang="en-AU" sz="1000" dirty="0"/>
              <a:t> </a:t>
            </a:r>
            <a:r>
              <a:rPr lang="en-AU" sz="1000" dirty="0" err="1"/>
              <a:t>Ionut</a:t>
            </a:r>
            <a:r>
              <a:rPr lang="en-AU" sz="1000" dirty="0"/>
              <a:t> </a:t>
            </a:r>
            <a:r>
              <a:rPr lang="en-AU" sz="1000" dirty="0" smtClean="0"/>
              <a:t>, </a:t>
            </a:r>
          </a:p>
          <a:p>
            <a:r>
              <a:rPr lang="en-AU" sz="1000" dirty="0" smtClean="0"/>
              <a:t>Activities </a:t>
            </a:r>
            <a:r>
              <a:rPr lang="en-AU" sz="1000" dirty="0" err="1" smtClean="0"/>
              <a:t>Pobble</a:t>
            </a:r>
            <a:r>
              <a:rPr lang="en-AU" sz="1000" dirty="0" smtClean="0"/>
              <a:t> 365</a:t>
            </a:r>
            <a:endParaRPr lang="en-AU" sz="1000" dirty="0"/>
          </a:p>
        </p:txBody>
      </p:sp>
      <p:pic>
        <p:nvPicPr>
          <p:cNvPr id="3" name="Picture 2"/>
          <p:cNvPicPr>
            <a:picLocks noChangeAspect="1"/>
          </p:cNvPicPr>
          <p:nvPr/>
        </p:nvPicPr>
        <p:blipFill>
          <a:blip r:embed="rId2"/>
          <a:stretch>
            <a:fillRect/>
          </a:stretch>
        </p:blipFill>
        <p:spPr>
          <a:xfrm>
            <a:off x="6382067" y="677227"/>
            <a:ext cx="5686425" cy="5381625"/>
          </a:xfrm>
          <a:prstGeom prst="rect">
            <a:avLst/>
          </a:prstGeom>
        </p:spPr>
      </p:pic>
      <p:cxnSp>
        <p:nvCxnSpPr>
          <p:cNvPr id="7" name="Straight Connector 6"/>
          <p:cNvCxnSpPr/>
          <p:nvPr/>
        </p:nvCxnSpPr>
        <p:spPr>
          <a:xfrm>
            <a:off x="254000" y="5297043"/>
            <a:ext cx="59232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593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Dangerous pet</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5923280" cy="3811588"/>
          </a:xfrm>
        </p:spPr>
        <p:txBody>
          <a:bodyPr>
            <a:noAutofit/>
          </a:bodyPr>
          <a:lstStyle/>
          <a:p>
            <a:r>
              <a:rPr lang="en-AU" sz="2800" b="1" dirty="0"/>
              <a:t>Story starter!</a:t>
            </a:r>
          </a:p>
          <a:p>
            <a:r>
              <a:rPr lang="en-AU" sz="2800" dirty="0"/>
              <a:t>The King had known that the gift he presented to his children on their 5th birthday was dangerous. He was prepared to take the risk of letting them own a pet dragon, however. One day, the twins would rule the kingdom together, and they would need all the help they could get. No-one could deny that a dragon was a powerful ally!</a:t>
            </a:r>
          </a:p>
          <a:p>
            <a:r>
              <a:rPr lang="en-AU" sz="2800" dirty="0"/>
              <a:t>Before that day, though, the children had much work to do. They had to train their dragon!</a:t>
            </a:r>
          </a:p>
        </p:txBody>
      </p:sp>
      <p:sp>
        <p:nvSpPr>
          <p:cNvPr id="8" name="TextBox 7"/>
          <p:cNvSpPr txBox="1"/>
          <p:nvPr/>
        </p:nvSpPr>
        <p:spPr>
          <a:xfrm>
            <a:off x="9712960" y="103479"/>
            <a:ext cx="2651760" cy="553998"/>
          </a:xfrm>
          <a:prstGeom prst="rect">
            <a:avLst/>
          </a:prstGeom>
          <a:noFill/>
        </p:spPr>
        <p:txBody>
          <a:bodyPr wrap="square" rtlCol="0">
            <a:spAutoFit/>
          </a:bodyPr>
          <a:lstStyle/>
          <a:p>
            <a:r>
              <a:rPr lang="en-AU" sz="1000" dirty="0"/>
              <a:t>Photo courtesy of Karen Alsop, www.storyart.com.au </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pic>
        <p:nvPicPr>
          <p:cNvPr id="5" name="Picture 4"/>
          <p:cNvPicPr>
            <a:picLocks noChangeAspect="1"/>
          </p:cNvPicPr>
          <p:nvPr/>
        </p:nvPicPr>
        <p:blipFill>
          <a:blip r:embed="rId2"/>
          <a:stretch>
            <a:fillRect/>
          </a:stretch>
        </p:blipFill>
        <p:spPr>
          <a:xfrm>
            <a:off x="6189980" y="670678"/>
            <a:ext cx="5562600" cy="3657600"/>
          </a:xfrm>
          <a:prstGeom prst="rect">
            <a:avLst/>
          </a:prstGeom>
        </p:spPr>
      </p:pic>
      <p:cxnSp>
        <p:nvCxnSpPr>
          <p:cNvPr id="9" name="Straight Connector 8"/>
          <p:cNvCxnSpPr/>
          <p:nvPr/>
        </p:nvCxnSpPr>
        <p:spPr>
          <a:xfrm flipV="1">
            <a:off x="254000" y="6858000"/>
            <a:ext cx="5740400" cy="203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398260" y="4548223"/>
            <a:ext cx="5354320" cy="2308324"/>
          </a:xfrm>
          <a:prstGeom prst="rect">
            <a:avLst/>
          </a:prstGeom>
          <a:noFill/>
        </p:spPr>
        <p:txBody>
          <a:bodyPr wrap="square" rtlCol="0">
            <a:spAutoFit/>
          </a:bodyPr>
          <a:lstStyle/>
          <a:p>
            <a:r>
              <a:rPr lang="en-AU" sz="2400" dirty="0" smtClean="0"/>
              <a:t>Can you finish their story. </a:t>
            </a:r>
          </a:p>
          <a:p>
            <a:endParaRPr lang="en-AU" sz="2400" dirty="0" smtClean="0"/>
          </a:p>
          <a:p>
            <a:r>
              <a:rPr lang="en-AU" sz="2400" dirty="0" smtClean="0"/>
              <a:t>Remember to write in third person, just like the story starter and use lots of well chosen adjectives. </a:t>
            </a:r>
          </a:p>
          <a:p>
            <a:endParaRPr lang="en-AU" sz="2400" dirty="0"/>
          </a:p>
        </p:txBody>
      </p:sp>
    </p:spTree>
    <p:extLst>
      <p:ext uri="{BB962C8B-B14F-4D97-AF65-F5344CB8AC3E}">
        <p14:creationId xmlns:p14="http://schemas.microsoft.com/office/powerpoint/2010/main" val="9164367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278741"/>
            <a:ext cx="3932237" cy="619760"/>
          </a:xfrm>
        </p:spPr>
        <p:txBody>
          <a:bodyPr anchor="t">
            <a:normAutofit/>
          </a:bodyPr>
          <a:lstStyle/>
          <a:p>
            <a:r>
              <a:rPr lang="en-AU" dirty="0" smtClean="0">
                <a:latin typeface="Hobo Std" panose="020B0803040709020204" pitchFamily="34" charset="0"/>
              </a:rPr>
              <a:t>The </a:t>
            </a:r>
            <a:r>
              <a:rPr lang="en-AU" dirty="0">
                <a:latin typeface="Hobo Std" panose="020B0803040709020204" pitchFamily="34" charset="0"/>
              </a:rPr>
              <a:t>C</a:t>
            </a:r>
            <a:r>
              <a:rPr lang="en-AU" dirty="0" smtClean="0">
                <a:latin typeface="Hobo Std" panose="020B0803040709020204" pitchFamily="34" charset="0"/>
              </a:rPr>
              <a:t>lock Tower</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5923280" cy="3811588"/>
          </a:xfrm>
        </p:spPr>
        <p:txBody>
          <a:bodyPr>
            <a:noAutofit/>
          </a:bodyPr>
          <a:lstStyle/>
          <a:p>
            <a:r>
              <a:rPr lang="en-AU" sz="2000" b="1" dirty="0"/>
              <a:t>Story starter!</a:t>
            </a:r>
          </a:p>
          <a:p>
            <a:r>
              <a:rPr lang="en-AU" sz="2000" dirty="0"/>
              <a:t>They had been waiting outside the </a:t>
            </a:r>
            <a:r>
              <a:rPr lang="en-AU" sz="2000" dirty="0" err="1"/>
              <a:t>clocktower</a:t>
            </a:r>
            <a:r>
              <a:rPr lang="en-AU" sz="2000" dirty="0"/>
              <a:t> all day. Soon, it would be time.</a:t>
            </a:r>
          </a:p>
          <a:p>
            <a:r>
              <a:rPr lang="en-AU" sz="2000" dirty="0"/>
              <a:t>The cloud spat bullets of rain down upon the expectant crowd, before the droplets bounced off the taut canopies of the hundreds of umbrellas that flooded the cobbled square.</a:t>
            </a:r>
          </a:p>
          <a:p>
            <a:r>
              <a:rPr lang="en-AU" sz="2000" dirty="0"/>
              <a:t>Eager eyes became glued to the long, black hands of the clock face. They seemed to be moving in slow motion, as if reluctant to reach the fateful hour; the fateful hour which would determine all their fates...</a:t>
            </a:r>
          </a:p>
        </p:txBody>
      </p:sp>
      <p:sp>
        <p:nvSpPr>
          <p:cNvPr id="6" name="Rectangle 5"/>
          <p:cNvSpPr/>
          <p:nvPr/>
        </p:nvSpPr>
        <p:spPr>
          <a:xfrm>
            <a:off x="254000" y="4675170"/>
            <a:ext cx="5923280" cy="2215991"/>
          </a:xfrm>
          <a:prstGeom prst="rect">
            <a:avLst/>
          </a:prstGeom>
        </p:spPr>
        <p:txBody>
          <a:bodyPr wrap="square">
            <a:spAutoFit/>
          </a:bodyPr>
          <a:lstStyle/>
          <a:p>
            <a:r>
              <a:rPr lang="en-AU" sz="2000" b="1" dirty="0"/>
              <a:t>Sentence challenge!</a:t>
            </a:r>
          </a:p>
          <a:p>
            <a:r>
              <a:rPr lang="en-AU" sz="2000" dirty="0"/>
              <a:t>Can you use similes to describe the scene?</a:t>
            </a:r>
          </a:p>
          <a:p>
            <a:r>
              <a:rPr lang="en-AU" sz="2000" dirty="0"/>
              <a:t>The rain poured down like...</a:t>
            </a:r>
          </a:p>
          <a:p>
            <a:r>
              <a:rPr lang="en-AU" sz="2000" dirty="0"/>
              <a:t>The closely packed umbrellas looked like...</a:t>
            </a:r>
          </a:p>
          <a:p>
            <a:r>
              <a:rPr lang="en-AU" sz="2000" dirty="0"/>
              <a:t>The red umbrella stood out like...</a:t>
            </a:r>
          </a:p>
          <a:p>
            <a:r>
              <a:rPr lang="en-AU" sz="2000" dirty="0"/>
              <a:t>The ferules of the umbrellas stood up like...</a:t>
            </a:r>
          </a:p>
          <a:p>
            <a:endParaRPr lang="en-AU" dirty="0"/>
          </a:p>
        </p:txBody>
      </p:sp>
      <p:sp>
        <p:nvSpPr>
          <p:cNvPr id="8" name="TextBox 7"/>
          <p:cNvSpPr txBox="1"/>
          <p:nvPr/>
        </p:nvSpPr>
        <p:spPr>
          <a:xfrm rot="5400000">
            <a:off x="10562411" y="1327622"/>
            <a:ext cx="2651760" cy="553998"/>
          </a:xfrm>
          <a:prstGeom prst="rect">
            <a:avLst/>
          </a:prstGeom>
          <a:noFill/>
        </p:spPr>
        <p:txBody>
          <a:bodyPr wrap="square" rtlCol="0">
            <a:spAutoFit/>
          </a:bodyPr>
          <a:lstStyle/>
          <a:p>
            <a:r>
              <a:rPr lang="en-AU" sz="1000" dirty="0"/>
              <a:t>Photo courtesy of </a:t>
            </a:r>
            <a:r>
              <a:rPr lang="en-AU" sz="1000" dirty="0" err="1" smtClean="0"/>
              <a:t>J</a:t>
            </a:r>
            <a:r>
              <a:rPr lang="en-AU" sz="1000" dirty="0" err="1"/>
              <a:t>Photo</a:t>
            </a:r>
            <a:r>
              <a:rPr lang="en-AU" sz="1000" dirty="0"/>
              <a:t> courtesy of </a:t>
            </a:r>
            <a:r>
              <a:rPr lang="en-AU" sz="1000" dirty="0" err="1"/>
              <a:t>Caras</a:t>
            </a:r>
            <a:r>
              <a:rPr lang="en-AU" sz="1000" dirty="0"/>
              <a:t> </a:t>
            </a:r>
            <a:r>
              <a:rPr lang="en-AU" sz="1000" dirty="0" err="1"/>
              <a:t>Ionut</a:t>
            </a:r>
            <a:r>
              <a:rPr lang="en-AU" sz="1000" dirty="0"/>
              <a:t> </a:t>
            </a:r>
            <a:r>
              <a:rPr lang="en-AU" sz="1000" dirty="0" smtClean="0"/>
              <a:t>, </a:t>
            </a:r>
          </a:p>
          <a:p>
            <a:r>
              <a:rPr lang="en-AU" sz="1000" dirty="0" smtClean="0"/>
              <a:t>Activities </a:t>
            </a:r>
            <a:r>
              <a:rPr lang="en-AU" sz="1000" dirty="0" err="1" smtClean="0"/>
              <a:t>Pobble</a:t>
            </a:r>
            <a:r>
              <a:rPr lang="en-AU" sz="1000" dirty="0" smtClean="0"/>
              <a:t> 365</a:t>
            </a:r>
            <a:endParaRPr lang="en-AU" sz="1000" dirty="0"/>
          </a:p>
        </p:txBody>
      </p:sp>
      <p:pic>
        <p:nvPicPr>
          <p:cNvPr id="3" name="Picture 2"/>
          <p:cNvPicPr>
            <a:picLocks noChangeAspect="1"/>
          </p:cNvPicPr>
          <p:nvPr/>
        </p:nvPicPr>
        <p:blipFill>
          <a:blip r:embed="rId2"/>
          <a:stretch>
            <a:fillRect/>
          </a:stretch>
        </p:blipFill>
        <p:spPr>
          <a:xfrm>
            <a:off x="6763068" y="210861"/>
            <a:ext cx="4428634" cy="4191253"/>
          </a:xfrm>
          <a:prstGeom prst="rect">
            <a:avLst/>
          </a:prstGeom>
        </p:spPr>
      </p:pic>
      <p:cxnSp>
        <p:nvCxnSpPr>
          <p:cNvPr id="7" name="Straight Connector 6"/>
          <p:cNvCxnSpPr/>
          <p:nvPr/>
        </p:nvCxnSpPr>
        <p:spPr>
          <a:xfrm>
            <a:off x="254000" y="4495112"/>
            <a:ext cx="59232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792291" y="4740543"/>
            <a:ext cx="6096000" cy="1631216"/>
          </a:xfrm>
          <a:prstGeom prst="rect">
            <a:avLst/>
          </a:prstGeom>
        </p:spPr>
        <p:txBody>
          <a:bodyPr>
            <a:spAutoFit/>
          </a:bodyPr>
          <a:lstStyle/>
          <a:p>
            <a:r>
              <a:rPr lang="en-AU" sz="2000" b="1" dirty="0"/>
              <a:t>Sick sentences!</a:t>
            </a:r>
          </a:p>
          <a:p>
            <a:r>
              <a:rPr lang="en-AU" sz="2000" dirty="0"/>
              <a:t>These sentences are 'sick' and need your help to get better.</a:t>
            </a:r>
          </a:p>
          <a:p>
            <a:r>
              <a:rPr lang="en-AU" sz="2000" dirty="0"/>
              <a:t>It was raining. People stood in the rain with their umbrellas. The </a:t>
            </a:r>
            <a:r>
              <a:rPr lang="en-AU" sz="2000" dirty="0" err="1"/>
              <a:t>clocktower</a:t>
            </a:r>
            <a:r>
              <a:rPr lang="en-AU" sz="2000" dirty="0"/>
              <a:t> stood nearby.</a:t>
            </a:r>
          </a:p>
        </p:txBody>
      </p:sp>
    </p:spTree>
    <p:extLst>
      <p:ext uri="{BB962C8B-B14F-4D97-AF65-F5344CB8AC3E}">
        <p14:creationId xmlns:p14="http://schemas.microsoft.com/office/powerpoint/2010/main" val="138067875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278741"/>
            <a:ext cx="3932237" cy="619760"/>
          </a:xfrm>
        </p:spPr>
        <p:txBody>
          <a:bodyPr anchor="t">
            <a:normAutofit/>
          </a:bodyPr>
          <a:lstStyle/>
          <a:p>
            <a:r>
              <a:rPr lang="en-AU" dirty="0" smtClean="0">
                <a:latin typeface="Hobo Std" panose="020B0803040709020204" pitchFamily="34" charset="0"/>
              </a:rPr>
              <a:t>The </a:t>
            </a:r>
            <a:r>
              <a:rPr lang="en-AU" dirty="0">
                <a:latin typeface="Hobo Std" panose="020B0803040709020204" pitchFamily="34" charset="0"/>
              </a:rPr>
              <a:t>C</a:t>
            </a:r>
            <a:r>
              <a:rPr lang="en-AU" dirty="0" smtClean="0">
                <a:latin typeface="Hobo Std" panose="020B0803040709020204" pitchFamily="34" charset="0"/>
              </a:rPr>
              <a:t>lock Tower</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5923280" cy="3811588"/>
          </a:xfrm>
        </p:spPr>
        <p:txBody>
          <a:bodyPr>
            <a:noAutofit/>
          </a:bodyPr>
          <a:lstStyle/>
          <a:p>
            <a:r>
              <a:rPr lang="en-AU" sz="2600" b="1" dirty="0"/>
              <a:t>Story starter!</a:t>
            </a:r>
          </a:p>
          <a:p>
            <a:r>
              <a:rPr lang="en-AU" sz="2600" dirty="0"/>
              <a:t>They had been waiting outside the </a:t>
            </a:r>
            <a:r>
              <a:rPr lang="en-AU" sz="2600" dirty="0" err="1"/>
              <a:t>clocktower</a:t>
            </a:r>
            <a:r>
              <a:rPr lang="en-AU" sz="2600" dirty="0"/>
              <a:t> all day. Soon, it would be time.</a:t>
            </a:r>
          </a:p>
          <a:p>
            <a:r>
              <a:rPr lang="en-AU" sz="2600" dirty="0"/>
              <a:t>The cloud spat bullets of rain down upon the expectant crowd, before the droplets bounced off the taut canopies of the hundreds of umbrellas that flooded the cobbled square.</a:t>
            </a:r>
          </a:p>
          <a:p>
            <a:r>
              <a:rPr lang="en-AU" sz="2600" dirty="0"/>
              <a:t>Eager eyes became glued to the long, black hands of the clock face. They seemed to be moving in slow motion, as if reluctant to reach the fateful hour; the fateful hour which would determine all their fates...</a:t>
            </a:r>
          </a:p>
        </p:txBody>
      </p:sp>
      <p:sp>
        <p:nvSpPr>
          <p:cNvPr id="8" name="TextBox 7"/>
          <p:cNvSpPr txBox="1"/>
          <p:nvPr/>
        </p:nvSpPr>
        <p:spPr>
          <a:xfrm rot="5400000">
            <a:off x="10562411" y="1327622"/>
            <a:ext cx="2651760" cy="553998"/>
          </a:xfrm>
          <a:prstGeom prst="rect">
            <a:avLst/>
          </a:prstGeom>
          <a:noFill/>
        </p:spPr>
        <p:txBody>
          <a:bodyPr wrap="square" rtlCol="0">
            <a:spAutoFit/>
          </a:bodyPr>
          <a:lstStyle/>
          <a:p>
            <a:r>
              <a:rPr lang="en-AU" sz="1000" dirty="0"/>
              <a:t>Photo courtesy of </a:t>
            </a:r>
            <a:r>
              <a:rPr lang="en-AU" sz="1000" dirty="0" err="1" smtClean="0"/>
              <a:t>J</a:t>
            </a:r>
            <a:r>
              <a:rPr lang="en-AU" sz="1000" dirty="0" err="1"/>
              <a:t>Photo</a:t>
            </a:r>
            <a:r>
              <a:rPr lang="en-AU" sz="1000" dirty="0"/>
              <a:t> courtesy of </a:t>
            </a:r>
            <a:r>
              <a:rPr lang="en-AU" sz="1000" dirty="0" err="1"/>
              <a:t>Caras</a:t>
            </a:r>
            <a:r>
              <a:rPr lang="en-AU" sz="1000" dirty="0"/>
              <a:t> </a:t>
            </a:r>
            <a:r>
              <a:rPr lang="en-AU" sz="1000" dirty="0" err="1"/>
              <a:t>Ionut</a:t>
            </a:r>
            <a:r>
              <a:rPr lang="en-AU" sz="1000" dirty="0"/>
              <a:t> </a:t>
            </a:r>
            <a:r>
              <a:rPr lang="en-AU" sz="1000" dirty="0" smtClean="0"/>
              <a:t>, </a:t>
            </a:r>
          </a:p>
          <a:p>
            <a:r>
              <a:rPr lang="en-AU" sz="1000" dirty="0" smtClean="0"/>
              <a:t>Activities </a:t>
            </a:r>
            <a:r>
              <a:rPr lang="en-AU" sz="1000" dirty="0" err="1" smtClean="0"/>
              <a:t>Pobble</a:t>
            </a:r>
            <a:r>
              <a:rPr lang="en-AU" sz="1000" dirty="0" smtClean="0"/>
              <a:t> 365</a:t>
            </a:r>
            <a:endParaRPr lang="en-AU" sz="1000" dirty="0"/>
          </a:p>
        </p:txBody>
      </p:sp>
      <p:pic>
        <p:nvPicPr>
          <p:cNvPr id="3" name="Picture 2"/>
          <p:cNvPicPr>
            <a:picLocks noChangeAspect="1"/>
          </p:cNvPicPr>
          <p:nvPr/>
        </p:nvPicPr>
        <p:blipFill>
          <a:blip r:embed="rId2"/>
          <a:stretch>
            <a:fillRect/>
          </a:stretch>
        </p:blipFill>
        <p:spPr>
          <a:xfrm>
            <a:off x="6763068" y="210861"/>
            <a:ext cx="4428634" cy="4191253"/>
          </a:xfrm>
          <a:prstGeom prst="rect">
            <a:avLst/>
          </a:prstGeom>
        </p:spPr>
      </p:pic>
      <p:cxnSp>
        <p:nvCxnSpPr>
          <p:cNvPr id="7" name="Straight Connector 6"/>
          <p:cNvCxnSpPr/>
          <p:nvPr/>
        </p:nvCxnSpPr>
        <p:spPr>
          <a:xfrm>
            <a:off x="-130989" y="6858000"/>
            <a:ext cx="59232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177280" y="4724010"/>
            <a:ext cx="6096000" cy="1569660"/>
          </a:xfrm>
          <a:prstGeom prst="rect">
            <a:avLst/>
          </a:prstGeom>
        </p:spPr>
        <p:txBody>
          <a:bodyPr>
            <a:spAutoFit/>
          </a:bodyPr>
          <a:lstStyle/>
          <a:p>
            <a:r>
              <a:rPr lang="en-AU" sz="2400" dirty="0" smtClean="0"/>
              <a:t>Finish the story. Remember the Sentence Challenge for your writing today.</a:t>
            </a:r>
            <a:endParaRPr lang="en-AU" sz="2400" dirty="0"/>
          </a:p>
          <a:p>
            <a:pPr marL="342900" indent="-342900">
              <a:buFont typeface="Arial" panose="020B0604020202020204" pitchFamily="34" charset="0"/>
              <a:buChar char="•"/>
            </a:pPr>
            <a:r>
              <a:rPr lang="en-AU" sz="2400" dirty="0" smtClean="0"/>
              <a:t>Add some similes and metaphors to your writing today</a:t>
            </a:r>
            <a:r>
              <a:rPr lang="en-AU" sz="2000" dirty="0" smtClean="0"/>
              <a:t>. </a:t>
            </a:r>
            <a:endParaRPr lang="en-AU" sz="2000" dirty="0"/>
          </a:p>
        </p:txBody>
      </p:sp>
    </p:spTree>
    <p:extLst>
      <p:ext uri="{BB962C8B-B14F-4D97-AF65-F5344CB8AC3E}">
        <p14:creationId xmlns:p14="http://schemas.microsoft.com/office/powerpoint/2010/main" val="38504653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About to hatch</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6144260" cy="3811588"/>
          </a:xfrm>
        </p:spPr>
        <p:txBody>
          <a:bodyPr>
            <a:noAutofit/>
          </a:bodyPr>
          <a:lstStyle/>
          <a:p>
            <a:r>
              <a:rPr lang="en-AU" sz="2800" b="1" dirty="0"/>
              <a:t>Story starter!</a:t>
            </a:r>
          </a:p>
          <a:p>
            <a:r>
              <a:rPr lang="en-AU" sz="2400" dirty="0"/>
              <a:t>For the last few days, they had been falling from the sky. Nobody knew where they had come from; nobody knew why they were there.</a:t>
            </a:r>
          </a:p>
          <a:p>
            <a:r>
              <a:rPr lang="en-AU" sz="2400" dirty="0"/>
              <a:t>The mysterious objects, most of them spherical in shape, lay there on the beach, motionless, immovable despite the tide’s best efforts to eradicate them from the shoreline.</a:t>
            </a:r>
          </a:p>
          <a:p>
            <a:r>
              <a:rPr lang="en-AU" sz="2400" dirty="0"/>
              <a:t>Then, a crack began to appear on the surface…</a:t>
            </a:r>
          </a:p>
        </p:txBody>
      </p:sp>
      <p:sp>
        <p:nvSpPr>
          <p:cNvPr id="8" name="TextBox 7"/>
          <p:cNvSpPr txBox="1"/>
          <p:nvPr/>
        </p:nvSpPr>
        <p:spPr>
          <a:xfrm>
            <a:off x="9712960" y="103479"/>
            <a:ext cx="2651760" cy="400110"/>
          </a:xfrm>
          <a:prstGeom prst="rect">
            <a:avLst/>
          </a:prstGeom>
          <a:noFill/>
        </p:spPr>
        <p:txBody>
          <a:bodyPr wrap="square" rtlCol="0">
            <a:spAutoFit/>
          </a:bodyPr>
          <a:lstStyle/>
          <a:p>
            <a:r>
              <a:rPr lang="en-AU" sz="1000" dirty="0"/>
              <a:t>Photo courtesy of One Big Photo </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cxnSp>
        <p:nvCxnSpPr>
          <p:cNvPr id="9" name="Straight Connector 8"/>
          <p:cNvCxnSpPr/>
          <p:nvPr/>
        </p:nvCxnSpPr>
        <p:spPr>
          <a:xfrm>
            <a:off x="254000" y="4446117"/>
            <a:ext cx="6096000" cy="101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489700" y="4345023"/>
            <a:ext cx="5354320" cy="2677656"/>
          </a:xfrm>
          <a:prstGeom prst="rect">
            <a:avLst/>
          </a:prstGeom>
          <a:noFill/>
        </p:spPr>
        <p:txBody>
          <a:bodyPr wrap="square" rtlCol="0">
            <a:spAutoFit/>
          </a:bodyPr>
          <a:lstStyle/>
          <a:p>
            <a:r>
              <a:rPr lang="en-AU" sz="2400" dirty="0" smtClean="0"/>
              <a:t>What </a:t>
            </a:r>
            <a:r>
              <a:rPr lang="en-AU" sz="2400" dirty="0"/>
              <a:t>will happen next?</a:t>
            </a:r>
          </a:p>
          <a:p>
            <a:r>
              <a:rPr lang="en-AU" sz="2400" dirty="0"/>
              <a:t>If you came across one of these, how would you react?</a:t>
            </a:r>
          </a:p>
          <a:p>
            <a:r>
              <a:rPr lang="en-AU" sz="2400" dirty="0"/>
              <a:t>Do these objects remind you of anything?</a:t>
            </a:r>
          </a:p>
          <a:p>
            <a:r>
              <a:rPr lang="en-AU" sz="2400" dirty="0"/>
              <a:t>Why have these objects landed on the beach? Is it by chance or is it deliberate?</a:t>
            </a:r>
          </a:p>
          <a:p>
            <a:endParaRPr lang="en-AU" sz="2400" dirty="0"/>
          </a:p>
        </p:txBody>
      </p:sp>
      <p:pic>
        <p:nvPicPr>
          <p:cNvPr id="3" name="Picture 2"/>
          <p:cNvPicPr>
            <a:picLocks noChangeAspect="1"/>
          </p:cNvPicPr>
          <p:nvPr/>
        </p:nvPicPr>
        <p:blipFill>
          <a:blip r:embed="rId2"/>
          <a:stretch>
            <a:fillRect/>
          </a:stretch>
        </p:blipFill>
        <p:spPr>
          <a:xfrm>
            <a:off x="6489700" y="809759"/>
            <a:ext cx="5581650" cy="3171825"/>
          </a:xfrm>
          <a:prstGeom prst="rect">
            <a:avLst/>
          </a:prstGeom>
        </p:spPr>
      </p:pic>
      <p:sp>
        <p:nvSpPr>
          <p:cNvPr id="6" name="Rectangle 5"/>
          <p:cNvSpPr/>
          <p:nvPr/>
        </p:nvSpPr>
        <p:spPr>
          <a:xfrm>
            <a:off x="254000" y="4456277"/>
            <a:ext cx="6096000" cy="2308324"/>
          </a:xfrm>
          <a:prstGeom prst="rect">
            <a:avLst/>
          </a:prstGeom>
        </p:spPr>
        <p:txBody>
          <a:bodyPr>
            <a:spAutoFit/>
          </a:bodyPr>
          <a:lstStyle/>
          <a:p>
            <a:r>
              <a:rPr lang="en-AU" sz="2400" dirty="0"/>
              <a:t>Question time!</a:t>
            </a:r>
          </a:p>
          <a:p>
            <a:r>
              <a:rPr lang="en-AU" sz="2400" dirty="0"/>
              <a:t>Where might these objects have come from?</a:t>
            </a:r>
          </a:p>
          <a:p>
            <a:r>
              <a:rPr lang="en-AU" sz="2400" dirty="0"/>
              <a:t>Why is the surface of the nearest object cracking</a:t>
            </a:r>
            <a:r>
              <a:rPr lang="en-AU" sz="2400" dirty="0" smtClean="0"/>
              <a:t>?</a:t>
            </a:r>
          </a:p>
          <a:p>
            <a:r>
              <a:rPr lang="en-AU" sz="2400" dirty="0" smtClean="0"/>
              <a:t>What is inside the objects? Are they all the same? </a:t>
            </a:r>
            <a:endParaRPr lang="en-AU" sz="2400" dirty="0"/>
          </a:p>
        </p:txBody>
      </p:sp>
    </p:spTree>
    <p:extLst>
      <p:ext uri="{BB962C8B-B14F-4D97-AF65-F5344CB8AC3E}">
        <p14:creationId xmlns:p14="http://schemas.microsoft.com/office/powerpoint/2010/main" val="33103056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40080"/>
          </a:xfrm>
        </p:spPr>
        <p:txBody>
          <a:bodyPr anchor="t"/>
          <a:lstStyle/>
          <a:p>
            <a:r>
              <a:rPr lang="en-AU" dirty="0">
                <a:latin typeface="Hobo Std" panose="020B0803040709020204" pitchFamily="34" charset="0"/>
              </a:rPr>
              <a:t>About to hatch</a:t>
            </a:r>
            <a:endParaRPr lang="en-AU" dirty="0"/>
          </a:p>
        </p:txBody>
      </p:sp>
      <p:pic>
        <p:nvPicPr>
          <p:cNvPr id="5" name="Picture Placeholder 4"/>
          <p:cNvPicPr>
            <a:picLocks noGrp="1" noChangeAspect="1"/>
          </p:cNvPicPr>
          <p:nvPr>
            <p:ph type="pic" idx="1"/>
          </p:nvPr>
        </p:nvPicPr>
        <p:blipFill>
          <a:blip r:embed="rId2"/>
          <a:srcRect l="14016" r="14016"/>
          <a:stretch>
            <a:fillRect/>
          </a:stretch>
        </p:blipFill>
        <p:spPr>
          <a:xfrm>
            <a:off x="5802948" y="533698"/>
            <a:ext cx="6172200" cy="4873625"/>
          </a:xfrm>
          <a:prstGeom prst="rect">
            <a:avLst/>
          </a:prstGeom>
        </p:spPr>
      </p:pic>
      <p:sp>
        <p:nvSpPr>
          <p:cNvPr id="4" name="Text Placeholder 3"/>
          <p:cNvSpPr>
            <a:spLocks noGrp="1"/>
          </p:cNvSpPr>
          <p:nvPr>
            <p:ph type="body" sz="half" idx="2"/>
          </p:nvPr>
        </p:nvSpPr>
        <p:spPr>
          <a:xfrm>
            <a:off x="372428" y="1097280"/>
            <a:ext cx="5205412" cy="5110480"/>
          </a:xfrm>
        </p:spPr>
        <p:txBody>
          <a:bodyPr>
            <a:normAutofit/>
          </a:bodyPr>
          <a:lstStyle/>
          <a:p>
            <a:r>
              <a:rPr lang="en-AU" sz="3000" b="1" dirty="0"/>
              <a:t>Story starter!</a:t>
            </a:r>
          </a:p>
          <a:p>
            <a:r>
              <a:rPr lang="en-AU" sz="2600" dirty="0"/>
              <a:t>For the last few days, they had been falling from the sky. Nobody knew where they had come from; nobody knew why they were there.</a:t>
            </a:r>
          </a:p>
          <a:p>
            <a:r>
              <a:rPr lang="en-AU" sz="2600" dirty="0"/>
              <a:t>The mysterious objects, most of them spherical in shape, lay there on the beach, motionless, immovable despite the tide’s best efforts to eradicate them from the shoreline.</a:t>
            </a:r>
          </a:p>
          <a:p>
            <a:r>
              <a:rPr lang="en-AU" sz="2600" dirty="0"/>
              <a:t>Then, a crack began to appear on the surface…</a:t>
            </a:r>
          </a:p>
          <a:p>
            <a:endParaRPr lang="en-AU" dirty="0"/>
          </a:p>
        </p:txBody>
      </p:sp>
      <p:sp>
        <p:nvSpPr>
          <p:cNvPr id="6" name="Rectangle 5"/>
          <p:cNvSpPr/>
          <p:nvPr/>
        </p:nvSpPr>
        <p:spPr>
          <a:xfrm>
            <a:off x="5841048" y="5407323"/>
            <a:ext cx="6096000" cy="1200329"/>
          </a:xfrm>
          <a:prstGeom prst="rect">
            <a:avLst/>
          </a:prstGeom>
        </p:spPr>
        <p:txBody>
          <a:bodyPr>
            <a:spAutoFit/>
          </a:bodyPr>
          <a:lstStyle/>
          <a:p>
            <a:r>
              <a:rPr lang="en-AU" sz="2400" b="1" dirty="0"/>
              <a:t>Perfect picture!</a:t>
            </a:r>
          </a:p>
          <a:p>
            <a:r>
              <a:rPr lang="en-AU" sz="2400" dirty="0"/>
              <a:t>The object in the picture is beginning to crack and open. Can you draw whatever is inside?</a:t>
            </a:r>
          </a:p>
        </p:txBody>
      </p:sp>
      <p:sp>
        <p:nvSpPr>
          <p:cNvPr id="7" name="TextBox 6"/>
          <p:cNvSpPr txBox="1"/>
          <p:nvPr/>
        </p:nvSpPr>
        <p:spPr>
          <a:xfrm>
            <a:off x="9712960" y="103479"/>
            <a:ext cx="2651760" cy="400110"/>
          </a:xfrm>
          <a:prstGeom prst="rect">
            <a:avLst/>
          </a:prstGeom>
          <a:noFill/>
        </p:spPr>
        <p:txBody>
          <a:bodyPr wrap="square" rtlCol="0">
            <a:spAutoFit/>
          </a:bodyPr>
          <a:lstStyle/>
          <a:p>
            <a:r>
              <a:rPr lang="en-AU" sz="1000" dirty="0"/>
              <a:t>Photo courtesy of One Big Photo </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spTree>
    <p:extLst>
      <p:ext uri="{BB962C8B-B14F-4D97-AF65-F5344CB8AC3E}">
        <p14:creationId xmlns:p14="http://schemas.microsoft.com/office/powerpoint/2010/main" val="28597547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About to hatch</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6144260" cy="3811588"/>
          </a:xfrm>
        </p:spPr>
        <p:txBody>
          <a:bodyPr>
            <a:noAutofit/>
          </a:bodyPr>
          <a:lstStyle/>
          <a:p>
            <a:r>
              <a:rPr lang="en-AU" sz="2800" b="1" dirty="0"/>
              <a:t>Story starter!</a:t>
            </a:r>
          </a:p>
          <a:p>
            <a:r>
              <a:rPr lang="en-AU" sz="2400" dirty="0"/>
              <a:t>For the last few days, they had been falling from the sky. Nobody knew where they had come from; nobody knew why they were there.</a:t>
            </a:r>
          </a:p>
          <a:p>
            <a:r>
              <a:rPr lang="en-AU" sz="2400" dirty="0"/>
              <a:t>The mysterious objects, most of them spherical in shape, lay there on the beach, motionless, immovable despite the tide’s best efforts to eradicate them from the shoreline.</a:t>
            </a:r>
          </a:p>
          <a:p>
            <a:r>
              <a:rPr lang="en-AU" sz="2400" dirty="0"/>
              <a:t>Then, a crack began to appear on the surface…</a:t>
            </a:r>
          </a:p>
        </p:txBody>
      </p:sp>
      <p:sp>
        <p:nvSpPr>
          <p:cNvPr id="8" name="TextBox 7"/>
          <p:cNvSpPr txBox="1"/>
          <p:nvPr/>
        </p:nvSpPr>
        <p:spPr>
          <a:xfrm>
            <a:off x="9712960" y="103479"/>
            <a:ext cx="2651760" cy="400110"/>
          </a:xfrm>
          <a:prstGeom prst="rect">
            <a:avLst/>
          </a:prstGeom>
          <a:noFill/>
        </p:spPr>
        <p:txBody>
          <a:bodyPr wrap="square" rtlCol="0">
            <a:spAutoFit/>
          </a:bodyPr>
          <a:lstStyle/>
          <a:p>
            <a:r>
              <a:rPr lang="en-AU" sz="1000" dirty="0"/>
              <a:t>Photo courtesy of One Big Photo </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cxnSp>
        <p:nvCxnSpPr>
          <p:cNvPr id="9" name="Straight Connector 8"/>
          <p:cNvCxnSpPr/>
          <p:nvPr/>
        </p:nvCxnSpPr>
        <p:spPr>
          <a:xfrm>
            <a:off x="254000" y="4446117"/>
            <a:ext cx="6096000" cy="101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723380" y="2214737"/>
            <a:ext cx="5354320" cy="4462760"/>
          </a:xfrm>
          <a:prstGeom prst="rect">
            <a:avLst/>
          </a:prstGeom>
          <a:noFill/>
        </p:spPr>
        <p:txBody>
          <a:bodyPr wrap="square" rtlCol="0">
            <a:spAutoFit/>
          </a:bodyPr>
          <a:lstStyle/>
          <a:p>
            <a:r>
              <a:rPr lang="en-AU" sz="2400" b="1" dirty="0"/>
              <a:t>Sentence challenge!</a:t>
            </a:r>
          </a:p>
          <a:p>
            <a:r>
              <a:rPr lang="en-AU" sz="2000" dirty="0"/>
              <a:t>Verbs are action/doing words.</a:t>
            </a:r>
          </a:p>
          <a:p>
            <a:r>
              <a:rPr lang="en-AU" sz="2000" dirty="0"/>
              <a:t>Look at my writing below. Can you locate the verbs and replace them with more exciting vocabulary? Can you add some adverbs to the sentences too?</a:t>
            </a:r>
          </a:p>
          <a:p>
            <a:r>
              <a:rPr lang="en-AU" sz="2000" dirty="0"/>
              <a:t>Out of nowhere, oddly shaped objects came down from the sky. They went into the sand with a loud thump.</a:t>
            </a:r>
          </a:p>
          <a:p>
            <a:r>
              <a:rPr lang="en-AU" sz="2000" dirty="0"/>
              <a:t>A group of people walking along the beach saw the objects, and walked towards them.</a:t>
            </a:r>
          </a:p>
          <a:p>
            <a:r>
              <a:rPr lang="en-AU" sz="2000" dirty="0"/>
              <a:t>A crack went on the surface, and the gathering crowd made a noise.</a:t>
            </a:r>
          </a:p>
          <a:p>
            <a:endParaRPr lang="en-AU" sz="2000" dirty="0"/>
          </a:p>
        </p:txBody>
      </p:sp>
      <p:pic>
        <p:nvPicPr>
          <p:cNvPr id="3" name="Picture 2"/>
          <p:cNvPicPr>
            <a:picLocks noChangeAspect="1"/>
          </p:cNvPicPr>
          <p:nvPr/>
        </p:nvPicPr>
        <p:blipFill>
          <a:blip r:embed="rId2"/>
          <a:stretch>
            <a:fillRect/>
          </a:stretch>
        </p:blipFill>
        <p:spPr>
          <a:xfrm>
            <a:off x="6398260" y="303534"/>
            <a:ext cx="3318627" cy="1885841"/>
          </a:xfrm>
          <a:prstGeom prst="rect">
            <a:avLst/>
          </a:prstGeom>
        </p:spPr>
      </p:pic>
      <p:sp>
        <p:nvSpPr>
          <p:cNvPr id="6" name="Rectangle 5"/>
          <p:cNvSpPr/>
          <p:nvPr/>
        </p:nvSpPr>
        <p:spPr>
          <a:xfrm>
            <a:off x="254000" y="4801717"/>
            <a:ext cx="6096000" cy="1446550"/>
          </a:xfrm>
          <a:prstGeom prst="rect">
            <a:avLst/>
          </a:prstGeom>
        </p:spPr>
        <p:txBody>
          <a:bodyPr>
            <a:spAutoFit/>
          </a:bodyPr>
          <a:lstStyle/>
          <a:p>
            <a:r>
              <a:rPr lang="en-AU" sz="2400" b="1" dirty="0"/>
              <a:t>Sick sentences!</a:t>
            </a:r>
          </a:p>
          <a:p>
            <a:r>
              <a:rPr lang="en-AU" sz="2000" dirty="0"/>
              <a:t>These sentences are ‘sick’ and need help to get better. Can you help?</a:t>
            </a:r>
          </a:p>
          <a:p>
            <a:r>
              <a:rPr lang="en-AU" sz="2000" dirty="0"/>
              <a:t>The rock was on the beach. It was round. It was big</a:t>
            </a:r>
            <a:r>
              <a:rPr lang="en-AU" sz="2400" dirty="0"/>
              <a:t>. </a:t>
            </a:r>
          </a:p>
        </p:txBody>
      </p:sp>
    </p:spTree>
    <p:extLst>
      <p:ext uri="{BB962C8B-B14F-4D97-AF65-F5344CB8AC3E}">
        <p14:creationId xmlns:p14="http://schemas.microsoft.com/office/powerpoint/2010/main" val="20719532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40080"/>
          </a:xfrm>
        </p:spPr>
        <p:txBody>
          <a:bodyPr anchor="t"/>
          <a:lstStyle/>
          <a:p>
            <a:r>
              <a:rPr lang="en-AU" dirty="0">
                <a:latin typeface="Hobo Std" panose="020B0803040709020204" pitchFamily="34" charset="0"/>
              </a:rPr>
              <a:t>About to hatch</a:t>
            </a:r>
            <a:endParaRPr lang="en-AU" dirty="0"/>
          </a:p>
        </p:txBody>
      </p:sp>
      <p:pic>
        <p:nvPicPr>
          <p:cNvPr id="5" name="Picture Placeholder 4"/>
          <p:cNvPicPr>
            <a:picLocks noGrp="1" noChangeAspect="1"/>
          </p:cNvPicPr>
          <p:nvPr>
            <p:ph type="pic" idx="1"/>
          </p:nvPr>
        </p:nvPicPr>
        <p:blipFill>
          <a:blip r:embed="rId2"/>
          <a:srcRect l="14016" r="14016"/>
          <a:stretch>
            <a:fillRect/>
          </a:stretch>
        </p:blipFill>
        <p:spPr>
          <a:xfrm>
            <a:off x="6522720" y="598338"/>
            <a:ext cx="5279708" cy="4168905"/>
          </a:xfrm>
          <a:prstGeom prst="rect">
            <a:avLst/>
          </a:prstGeom>
        </p:spPr>
      </p:pic>
      <p:sp>
        <p:nvSpPr>
          <p:cNvPr id="4" name="Text Placeholder 3"/>
          <p:cNvSpPr>
            <a:spLocks noGrp="1"/>
          </p:cNvSpPr>
          <p:nvPr>
            <p:ph type="body" sz="half" idx="2"/>
          </p:nvPr>
        </p:nvSpPr>
        <p:spPr>
          <a:xfrm>
            <a:off x="372428" y="1097280"/>
            <a:ext cx="5205412" cy="5110480"/>
          </a:xfrm>
        </p:spPr>
        <p:txBody>
          <a:bodyPr>
            <a:normAutofit/>
          </a:bodyPr>
          <a:lstStyle/>
          <a:p>
            <a:r>
              <a:rPr lang="en-AU" sz="3000" b="1" dirty="0"/>
              <a:t>Story starter!</a:t>
            </a:r>
          </a:p>
          <a:p>
            <a:r>
              <a:rPr lang="en-AU" sz="2600" dirty="0"/>
              <a:t>For the last few days, they had been falling from the sky. Nobody knew where they had come from; nobody knew why they were there.</a:t>
            </a:r>
          </a:p>
          <a:p>
            <a:r>
              <a:rPr lang="en-AU" sz="2600" dirty="0"/>
              <a:t>The mysterious objects, most of them spherical in shape, lay there on the beach, motionless, immovable despite the tide’s best efforts to eradicate them from the shoreline.</a:t>
            </a:r>
          </a:p>
          <a:p>
            <a:r>
              <a:rPr lang="en-AU" sz="2600" dirty="0"/>
              <a:t>Then, a crack began to appear on the surface…</a:t>
            </a:r>
          </a:p>
          <a:p>
            <a:endParaRPr lang="en-AU" dirty="0"/>
          </a:p>
        </p:txBody>
      </p:sp>
      <p:sp>
        <p:nvSpPr>
          <p:cNvPr id="6" name="Rectangle 5"/>
          <p:cNvSpPr/>
          <p:nvPr/>
        </p:nvSpPr>
        <p:spPr>
          <a:xfrm>
            <a:off x="5922328" y="4939963"/>
            <a:ext cx="6096000" cy="1569660"/>
          </a:xfrm>
          <a:prstGeom prst="rect">
            <a:avLst/>
          </a:prstGeom>
        </p:spPr>
        <p:txBody>
          <a:bodyPr>
            <a:spAutoFit/>
          </a:bodyPr>
          <a:lstStyle/>
          <a:p>
            <a:r>
              <a:rPr lang="en-AU" sz="2400" b="1" dirty="0" smtClean="0"/>
              <a:t>Can you complete the opening paragraph to this story</a:t>
            </a:r>
            <a:r>
              <a:rPr lang="en-AU" sz="2400" dirty="0" smtClean="0"/>
              <a:t>? Remember to focus on this weeks sentence challenge and include exciting verbs and adverbs.</a:t>
            </a:r>
            <a:endParaRPr lang="en-AU" sz="2400" dirty="0"/>
          </a:p>
        </p:txBody>
      </p:sp>
      <p:sp>
        <p:nvSpPr>
          <p:cNvPr id="7" name="TextBox 6"/>
          <p:cNvSpPr txBox="1"/>
          <p:nvPr/>
        </p:nvSpPr>
        <p:spPr>
          <a:xfrm>
            <a:off x="9712960" y="103479"/>
            <a:ext cx="2651760" cy="400110"/>
          </a:xfrm>
          <a:prstGeom prst="rect">
            <a:avLst/>
          </a:prstGeom>
          <a:noFill/>
        </p:spPr>
        <p:txBody>
          <a:bodyPr wrap="square" rtlCol="0">
            <a:spAutoFit/>
          </a:bodyPr>
          <a:lstStyle/>
          <a:p>
            <a:r>
              <a:rPr lang="en-AU" sz="1000" dirty="0"/>
              <a:t>Photo courtesy of One Big Photo </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spTree>
    <p:extLst>
      <p:ext uri="{BB962C8B-B14F-4D97-AF65-F5344CB8AC3E}">
        <p14:creationId xmlns:p14="http://schemas.microsoft.com/office/powerpoint/2010/main" val="27276512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8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188" y="189999"/>
            <a:ext cx="3932237" cy="619760"/>
          </a:xfrm>
        </p:spPr>
        <p:txBody>
          <a:bodyPr anchor="t">
            <a:normAutofit/>
          </a:bodyPr>
          <a:lstStyle/>
          <a:p>
            <a:r>
              <a:rPr lang="en-AU" dirty="0" smtClean="0">
                <a:latin typeface="Hobo Std" panose="020B0803040709020204" pitchFamily="34" charset="0"/>
              </a:rPr>
              <a:t>About to hatch</a:t>
            </a:r>
            <a:endParaRPr lang="en-AU" dirty="0">
              <a:latin typeface="Hobo Std" panose="020B0803040709020204" pitchFamily="34" charset="0"/>
            </a:endParaRPr>
          </a:p>
        </p:txBody>
      </p:sp>
      <p:sp>
        <p:nvSpPr>
          <p:cNvPr id="4" name="Text Placeholder 3"/>
          <p:cNvSpPr>
            <a:spLocks noGrp="1"/>
          </p:cNvSpPr>
          <p:nvPr>
            <p:ph type="body" sz="half" idx="2"/>
          </p:nvPr>
        </p:nvSpPr>
        <p:spPr>
          <a:xfrm>
            <a:off x="254000" y="809759"/>
            <a:ext cx="6144260" cy="3811588"/>
          </a:xfrm>
        </p:spPr>
        <p:txBody>
          <a:bodyPr>
            <a:noAutofit/>
          </a:bodyPr>
          <a:lstStyle/>
          <a:p>
            <a:r>
              <a:rPr lang="en-AU" sz="2800" b="1" dirty="0"/>
              <a:t>Story starter!</a:t>
            </a:r>
          </a:p>
          <a:p>
            <a:r>
              <a:rPr lang="en-AU" sz="2000" dirty="0"/>
              <a:t>This was their favourite time of day to fly.</a:t>
            </a:r>
          </a:p>
          <a:p>
            <a:r>
              <a:rPr lang="en-AU" sz="2000" dirty="0"/>
              <a:t>As the glowing, crimson sun dipped down below the vast horizon, retreating to allow night to take its place, the dragons took flight.</a:t>
            </a:r>
          </a:p>
          <a:p>
            <a:r>
              <a:rPr lang="en-AU" sz="2000" dirty="0"/>
              <a:t>The sky looked beautiful: wisps of pillow-like clouds seemed to part in front of them as they flexed their powerful wings. Like sails from ancient ships, the wings beat in the dying embers of the sun’s fire, embracing what little warmth remained. Thousands of tiny scales that covered the beasts’ bodies glistened like rubies in the dazzling light.</a:t>
            </a:r>
          </a:p>
          <a:p>
            <a:r>
              <a:rPr lang="en-AU" sz="2000" dirty="0"/>
              <a:t>As they reached full speed, leaving the world far beneath them, they almost grinned as they thought about where they were going. There would be others like them there. It would be </a:t>
            </a:r>
            <a:r>
              <a:rPr lang="en-AU" sz="2000" dirty="0" smtClean="0"/>
              <a:t>paradise…</a:t>
            </a:r>
            <a:endParaRPr lang="en-AU" sz="2000" dirty="0"/>
          </a:p>
        </p:txBody>
      </p:sp>
      <p:sp>
        <p:nvSpPr>
          <p:cNvPr id="8" name="TextBox 7"/>
          <p:cNvSpPr txBox="1"/>
          <p:nvPr/>
        </p:nvSpPr>
        <p:spPr>
          <a:xfrm>
            <a:off x="9712960" y="103479"/>
            <a:ext cx="2651760" cy="400110"/>
          </a:xfrm>
          <a:prstGeom prst="rect">
            <a:avLst/>
          </a:prstGeom>
          <a:noFill/>
        </p:spPr>
        <p:txBody>
          <a:bodyPr wrap="square" rtlCol="0">
            <a:spAutoFit/>
          </a:bodyPr>
          <a:lstStyle/>
          <a:p>
            <a:r>
              <a:rPr lang="en-AU" sz="1000" dirty="0"/>
              <a:t>Photo courtesy of </a:t>
            </a:r>
            <a:r>
              <a:rPr lang="en-AU" sz="1000" dirty="0" err="1"/>
              <a:t>Kerem</a:t>
            </a:r>
            <a:r>
              <a:rPr lang="en-AU" sz="1000" dirty="0"/>
              <a:t> </a:t>
            </a:r>
            <a:r>
              <a:rPr lang="en-AU" sz="1000" dirty="0" err="1"/>
              <a:t>Beyit</a:t>
            </a:r>
            <a:r>
              <a:rPr lang="en-AU" sz="1000" dirty="0"/>
              <a:t> </a:t>
            </a:r>
            <a:endParaRPr lang="en-AU" sz="1000" dirty="0" smtClean="0"/>
          </a:p>
          <a:p>
            <a:r>
              <a:rPr lang="en-AU" sz="1000" dirty="0" smtClean="0"/>
              <a:t>Activities </a:t>
            </a:r>
            <a:r>
              <a:rPr lang="en-AU" sz="1000" dirty="0" err="1" smtClean="0"/>
              <a:t>Pobble</a:t>
            </a:r>
            <a:r>
              <a:rPr lang="en-AU" sz="1000" dirty="0" smtClean="0"/>
              <a:t> 365</a:t>
            </a:r>
            <a:endParaRPr lang="en-AU" sz="1000" dirty="0"/>
          </a:p>
        </p:txBody>
      </p:sp>
      <p:cxnSp>
        <p:nvCxnSpPr>
          <p:cNvPr id="9" name="Straight Connector 8"/>
          <p:cNvCxnSpPr/>
          <p:nvPr/>
        </p:nvCxnSpPr>
        <p:spPr>
          <a:xfrm>
            <a:off x="302260" y="6374731"/>
            <a:ext cx="6096000" cy="101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701790" y="3718679"/>
            <a:ext cx="5354320" cy="3139321"/>
          </a:xfrm>
          <a:prstGeom prst="rect">
            <a:avLst/>
          </a:prstGeom>
          <a:noFill/>
        </p:spPr>
        <p:txBody>
          <a:bodyPr wrap="square" rtlCol="0">
            <a:spAutoFit/>
          </a:bodyPr>
          <a:lstStyle/>
          <a:p>
            <a:r>
              <a:rPr lang="en-AU" b="1" dirty="0"/>
              <a:t>Question time!</a:t>
            </a:r>
          </a:p>
          <a:p>
            <a:r>
              <a:rPr lang="en-AU" dirty="0"/>
              <a:t>Where are the dragons heading?</a:t>
            </a:r>
          </a:p>
          <a:p>
            <a:r>
              <a:rPr lang="en-AU" dirty="0" smtClean="0"/>
              <a:t>What </a:t>
            </a:r>
            <a:r>
              <a:rPr lang="en-AU" dirty="0"/>
              <a:t>is ‘paradise’? Why are they looking forward to it so much?</a:t>
            </a:r>
          </a:p>
          <a:p>
            <a:r>
              <a:rPr lang="en-AU" dirty="0"/>
              <a:t>Are these the only 3 dragons that exist, or are there more?</a:t>
            </a:r>
          </a:p>
          <a:p>
            <a:r>
              <a:rPr lang="en-AU" dirty="0"/>
              <a:t>Where have the dragons come from? Where is their home?</a:t>
            </a:r>
          </a:p>
          <a:p>
            <a:r>
              <a:rPr lang="en-AU" dirty="0"/>
              <a:t>If you had a pet baby dragon, how would you look after it?</a:t>
            </a:r>
          </a:p>
          <a:p>
            <a:endParaRPr lang="en-AU" dirty="0"/>
          </a:p>
        </p:txBody>
      </p:sp>
      <p:pic>
        <p:nvPicPr>
          <p:cNvPr id="5" name="Picture 4"/>
          <p:cNvPicPr>
            <a:picLocks noChangeAspect="1"/>
          </p:cNvPicPr>
          <p:nvPr/>
        </p:nvPicPr>
        <p:blipFill>
          <a:blip r:embed="rId2"/>
          <a:stretch>
            <a:fillRect/>
          </a:stretch>
        </p:blipFill>
        <p:spPr>
          <a:xfrm>
            <a:off x="6398260" y="647586"/>
            <a:ext cx="5657850" cy="2705100"/>
          </a:xfrm>
          <a:prstGeom prst="rect">
            <a:avLst/>
          </a:prstGeom>
        </p:spPr>
      </p:pic>
    </p:spTree>
    <p:extLst>
      <p:ext uri="{BB962C8B-B14F-4D97-AF65-F5344CB8AC3E}">
        <p14:creationId xmlns:p14="http://schemas.microsoft.com/office/powerpoint/2010/main" val="4771119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10773</TotalTime>
  <Words>7066</Words>
  <Application>Microsoft Macintosh PowerPoint</Application>
  <PresentationFormat>Custom</PresentationFormat>
  <Paragraphs>536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Dangerous pet</vt:lpstr>
      <vt:lpstr>Dangerous pet</vt:lpstr>
      <vt:lpstr>Dangerous pet</vt:lpstr>
      <vt:lpstr>Dangerous pet</vt:lpstr>
      <vt:lpstr>About to hatch</vt:lpstr>
      <vt:lpstr>About to hatch</vt:lpstr>
      <vt:lpstr>About to hatch</vt:lpstr>
      <vt:lpstr>About to hatch</vt:lpstr>
      <vt:lpstr>About to hatch</vt:lpstr>
      <vt:lpstr>About to hatch</vt:lpstr>
      <vt:lpstr>About to hatch</vt:lpstr>
      <vt:lpstr>About to hatch</vt:lpstr>
      <vt:lpstr>About to hatch</vt:lpstr>
      <vt:lpstr>About to hatch</vt:lpstr>
      <vt:lpstr>About to hatch</vt:lpstr>
      <vt:lpstr>About to hatch</vt:lpstr>
      <vt:lpstr>The Eye</vt:lpstr>
      <vt:lpstr>The Eye</vt:lpstr>
      <vt:lpstr>The Eye</vt:lpstr>
      <vt:lpstr>The Eye</vt:lpstr>
      <vt:lpstr>The Eye</vt:lpstr>
      <vt:lpstr>The Unseen</vt:lpstr>
      <vt:lpstr>The Unseen</vt:lpstr>
      <vt:lpstr>The Unseen</vt:lpstr>
      <vt:lpstr>The Unseen</vt:lpstr>
      <vt:lpstr>Secret Magic</vt:lpstr>
      <vt:lpstr>Secret Magic</vt:lpstr>
      <vt:lpstr>Secret Magic</vt:lpstr>
      <vt:lpstr>Secret Magic</vt:lpstr>
      <vt:lpstr>The head of the world</vt:lpstr>
      <vt:lpstr>The head of the world</vt:lpstr>
      <vt:lpstr>The head of the world</vt:lpstr>
      <vt:lpstr>The head of the world</vt:lpstr>
      <vt:lpstr>The Fuzzle</vt:lpstr>
      <vt:lpstr>The Fuzzle</vt:lpstr>
      <vt:lpstr>The Fuzzle</vt:lpstr>
      <vt:lpstr>The Fuzzle</vt:lpstr>
      <vt:lpstr>The Clock Tower</vt:lpstr>
      <vt:lpstr>The Clock Tower</vt:lpstr>
      <vt:lpstr>The Clock Tower</vt:lpstr>
      <vt:lpstr>The Clock Tower</vt:lpstr>
    </vt:vector>
  </TitlesOfParts>
  <Company>Queensland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Writing NSC</dc:title>
  <dc:creator>RADKE, Melissa (mradk3)</dc:creator>
  <cp:lastModifiedBy>Local Admin</cp:lastModifiedBy>
  <cp:revision>64</cp:revision>
  <dcterms:created xsi:type="dcterms:W3CDTF">2017-07-05T01:14:00Z</dcterms:created>
  <dcterms:modified xsi:type="dcterms:W3CDTF">2017-07-31T00:32:17Z</dcterms:modified>
</cp:coreProperties>
</file>